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281" r:id="rId2"/>
    <p:sldId id="260" r:id="rId3"/>
    <p:sldId id="262" r:id="rId4"/>
    <p:sldId id="279" r:id="rId5"/>
    <p:sldId id="316" r:id="rId6"/>
    <p:sldId id="317" r:id="rId7"/>
    <p:sldId id="263" r:id="rId8"/>
    <p:sldId id="280" r:id="rId9"/>
    <p:sldId id="285" r:id="rId10"/>
    <p:sldId id="265" r:id="rId11"/>
    <p:sldId id="270" r:id="rId12"/>
    <p:sldId id="266" r:id="rId13"/>
    <p:sldId id="305" r:id="rId14"/>
    <p:sldId id="269" r:id="rId15"/>
    <p:sldId id="283" r:id="rId16"/>
    <p:sldId id="284" r:id="rId17"/>
    <p:sldId id="287" r:id="rId18"/>
    <p:sldId id="288" r:id="rId19"/>
    <p:sldId id="289" r:id="rId20"/>
    <p:sldId id="290" r:id="rId21"/>
    <p:sldId id="291" r:id="rId22"/>
    <p:sldId id="301" r:id="rId23"/>
    <p:sldId id="314" r:id="rId24"/>
    <p:sldId id="302" r:id="rId25"/>
    <p:sldId id="303" r:id="rId26"/>
    <p:sldId id="307" r:id="rId27"/>
    <p:sldId id="308" r:id="rId28"/>
    <p:sldId id="311" r:id="rId29"/>
    <p:sldId id="312" r:id="rId30"/>
    <p:sldId id="313" r:id="rId31"/>
    <p:sldId id="309" r:id="rId32"/>
    <p:sldId id="292" r:id="rId33"/>
    <p:sldId id="293" r:id="rId34"/>
    <p:sldId id="294" r:id="rId35"/>
    <p:sldId id="296" r:id="rId36"/>
    <p:sldId id="315" r:id="rId37"/>
    <p:sldId id="297" r:id="rId38"/>
    <p:sldId id="298" r:id="rId39"/>
    <p:sldId id="282" r:id="rId40"/>
    <p:sldId id="304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0878" autoAdjust="0"/>
    <p:restoredTop sz="94660"/>
  </p:normalViewPr>
  <p:slideViewPr>
    <p:cSldViewPr snapToGrid="0">
      <p:cViewPr varScale="1">
        <p:scale>
          <a:sx n="80" d="100"/>
          <a:sy n="80" d="100"/>
        </p:scale>
        <p:origin x="53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83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F83057-1CE6-486F-9058-AA4A09B583ED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BC67A38F-30EA-4810-A60D-AF419F9D1C4D}">
      <dgm:prSet custT="1"/>
      <dgm:spPr/>
      <dgm:t>
        <a:bodyPr/>
        <a:lstStyle/>
        <a:p>
          <a:r>
            <a:rPr lang="en-IN" sz="1100"/>
            <a:t>Data  Collection (Kaggle stroke prediction dataset)</a:t>
          </a:r>
        </a:p>
      </dgm:t>
    </dgm:pt>
    <dgm:pt modelId="{D4845FBB-81FD-4317-94AE-BA6D119C171B}" type="parTrans" cxnId="{C6710622-C8D2-46ED-AFDB-117075C2E301}">
      <dgm:prSet/>
      <dgm:spPr/>
      <dgm:t>
        <a:bodyPr/>
        <a:lstStyle/>
        <a:p>
          <a:endParaRPr lang="en-IN"/>
        </a:p>
      </dgm:t>
    </dgm:pt>
    <dgm:pt modelId="{EF04B32B-6752-4556-9DA0-8D1D382DF3B1}" type="sibTrans" cxnId="{C6710622-C8D2-46ED-AFDB-117075C2E301}">
      <dgm:prSet/>
      <dgm:spPr/>
      <dgm:t>
        <a:bodyPr/>
        <a:lstStyle/>
        <a:p>
          <a:endParaRPr lang="en-IN"/>
        </a:p>
      </dgm:t>
    </dgm:pt>
    <dgm:pt modelId="{586E2D30-1B6B-49BD-A47D-97FC15DF2878}">
      <dgm:prSet custT="1"/>
      <dgm:spPr/>
      <dgm:t>
        <a:bodyPr/>
        <a:lstStyle/>
        <a:p>
          <a:r>
            <a:rPr lang="en-IN" sz="1200"/>
            <a:t>Data Preprocessing(Handle missing </a:t>
          </a:r>
          <a:r>
            <a:rPr lang="en-IN" sz="1200" err="1"/>
            <a:t>values,encoding,normalise</a:t>
          </a:r>
          <a:r>
            <a:rPr lang="en-IN" sz="1200"/>
            <a:t>)</a:t>
          </a:r>
        </a:p>
      </dgm:t>
    </dgm:pt>
    <dgm:pt modelId="{3A5F0E11-5632-45C0-A8DB-5BED4E53C379}" type="parTrans" cxnId="{E247D3D1-EFB9-4EE4-B2B9-15560BF91350}">
      <dgm:prSet/>
      <dgm:spPr/>
      <dgm:t>
        <a:bodyPr/>
        <a:lstStyle/>
        <a:p>
          <a:endParaRPr lang="en-IN"/>
        </a:p>
      </dgm:t>
    </dgm:pt>
    <dgm:pt modelId="{A0ADDDE0-B2B3-493A-857F-770E2F9C3D86}" type="sibTrans" cxnId="{E247D3D1-EFB9-4EE4-B2B9-15560BF91350}">
      <dgm:prSet/>
      <dgm:spPr/>
      <dgm:t>
        <a:bodyPr/>
        <a:lstStyle/>
        <a:p>
          <a:endParaRPr lang="en-IN"/>
        </a:p>
      </dgm:t>
    </dgm:pt>
    <dgm:pt modelId="{D2F7897C-ED71-45FC-91C8-7D8FB218765B}">
      <dgm:prSet custT="1"/>
      <dgm:spPr/>
      <dgm:t>
        <a:bodyPr/>
        <a:lstStyle/>
        <a:p>
          <a:r>
            <a:rPr lang="en-IN" sz="1200"/>
            <a:t>SMOTEENN Sampling(balance classes)</a:t>
          </a:r>
        </a:p>
      </dgm:t>
    </dgm:pt>
    <dgm:pt modelId="{1F2BCD51-9A4E-4A2B-9A29-3B9534AB590E}" type="parTrans" cxnId="{64F4A73B-8E5A-4E22-AB70-B4352CBE5F57}">
      <dgm:prSet/>
      <dgm:spPr/>
      <dgm:t>
        <a:bodyPr/>
        <a:lstStyle/>
        <a:p>
          <a:endParaRPr lang="en-IN"/>
        </a:p>
      </dgm:t>
    </dgm:pt>
    <dgm:pt modelId="{6738582B-3920-4A50-BA90-E6160938F694}" type="sibTrans" cxnId="{64F4A73B-8E5A-4E22-AB70-B4352CBE5F57}">
      <dgm:prSet/>
      <dgm:spPr/>
      <dgm:t>
        <a:bodyPr/>
        <a:lstStyle/>
        <a:p>
          <a:endParaRPr lang="en-IN"/>
        </a:p>
      </dgm:t>
    </dgm:pt>
    <dgm:pt modelId="{0338DA57-9FE7-45D1-A0BD-5220E141BA77}">
      <dgm:prSet custT="1"/>
      <dgm:spPr/>
      <dgm:t>
        <a:bodyPr/>
        <a:lstStyle/>
        <a:p>
          <a:r>
            <a:rPr lang="en-IN" sz="1100" err="1"/>
            <a:t>ModelEvaluation</a:t>
          </a:r>
          <a:r>
            <a:rPr lang="en-IN" sz="1100"/>
            <a:t> (Accuracy,Recall,F1 </a:t>
          </a:r>
          <a:r>
            <a:rPr lang="en-IN" sz="1100" err="1"/>
            <a:t>score,Precision</a:t>
          </a:r>
          <a:r>
            <a:rPr lang="en-IN" sz="1100"/>
            <a:t>)</a:t>
          </a:r>
        </a:p>
      </dgm:t>
    </dgm:pt>
    <dgm:pt modelId="{7AEEE8BE-2D0D-480C-8C0B-17DE7213942E}" type="parTrans" cxnId="{55EE17AE-13E7-47DE-BC52-2AD4F784EA45}">
      <dgm:prSet/>
      <dgm:spPr/>
      <dgm:t>
        <a:bodyPr/>
        <a:lstStyle/>
        <a:p>
          <a:endParaRPr lang="en-IN"/>
        </a:p>
      </dgm:t>
    </dgm:pt>
    <dgm:pt modelId="{DD158053-6C56-426C-BB6B-F59E2E8D9435}" type="sibTrans" cxnId="{55EE17AE-13E7-47DE-BC52-2AD4F784EA45}">
      <dgm:prSet/>
      <dgm:spPr/>
      <dgm:t>
        <a:bodyPr/>
        <a:lstStyle/>
        <a:p>
          <a:endParaRPr lang="en-IN"/>
        </a:p>
      </dgm:t>
    </dgm:pt>
    <dgm:pt modelId="{4D265864-6714-47FF-9119-730C49273373}">
      <dgm:prSet custT="1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IN" sz="1200"/>
            <a:t>Prediction Output(Stroke/No-Stroke)</a:t>
          </a:r>
        </a:p>
      </dgm:t>
    </dgm:pt>
    <dgm:pt modelId="{FDB7D9D1-EA18-4AB0-A8BC-24E8EF378B75}" type="parTrans" cxnId="{EED8E2AD-ACBA-4AA5-A1B8-477EDFAF9547}">
      <dgm:prSet/>
      <dgm:spPr/>
      <dgm:t>
        <a:bodyPr/>
        <a:lstStyle/>
        <a:p>
          <a:endParaRPr lang="en-IN"/>
        </a:p>
      </dgm:t>
    </dgm:pt>
    <dgm:pt modelId="{301264BE-91BF-4F5B-B5C7-85C54CFC19D0}" type="sibTrans" cxnId="{EED8E2AD-ACBA-4AA5-A1B8-477EDFAF9547}">
      <dgm:prSet/>
      <dgm:spPr/>
      <dgm:t>
        <a:bodyPr/>
        <a:lstStyle/>
        <a:p>
          <a:endParaRPr lang="en-IN"/>
        </a:p>
      </dgm:t>
    </dgm:pt>
    <dgm:pt modelId="{066BE9F8-9102-40A1-B05D-188829EB4D73}" type="pres">
      <dgm:prSet presAssocID="{4BF83057-1CE6-486F-9058-AA4A09B583ED}" presName="cycle" presStyleCnt="0">
        <dgm:presLayoutVars>
          <dgm:dir/>
          <dgm:resizeHandles val="exact"/>
        </dgm:presLayoutVars>
      </dgm:prSet>
      <dgm:spPr/>
    </dgm:pt>
    <dgm:pt modelId="{1F5D5A79-181D-4F2B-AF73-8AC8F88F6530}" type="pres">
      <dgm:prSet presAssocID="{BC67A38F-30EA-4810-A60D-AF419F9D1C4D}" presName="node" presStyleLbl="node1" presStyleIdx="0" presStyleCnt="5">
        <dgm:presLayoutVars>
          <dgm:bulletEnabled val="1"/>
        </dgm:presLayoutVars>
      </dgm:prSet>
      <dgm:spPr/>
    </dgm:pt>
    <dgm:pt modelId="{942E7104-7B02-4705-85DB-AA18EB8A5A2C}" type="pres">
      <dgm:prSet presAssocID="{EF04B32B-6752-4556-9DA0-8D1D382DF3B1}" presName="sibTrans" presStyleLbl="sibTrans2D1" presStyleIdx="0" presStyleCnt="5"/>
      <dgm:spPr/>
    </dgm:pt>
    <dgm:pt modelId="{41C137D4-3CC6-4726-881B-9DC43DF7AC38}" type="pres">
      <dgm:prSet presAssocID="{EF04B32B-6752-4556-9DA0-8D1D382DF3B1}" presName="connectorText" presStyleLbl="sibTrans2D1" presStyleIdx="0" presStyleCnt="5"/>
      <dgm:spPr/>
    </dgm:pt>
    <dgm:pt modelId="{0026799A-5E27-40C7-8F82-65868C1BED6C}" type="pres">
      <dgm:prSet presAssocID="{586E2D30-1B6B-49BD-A47D-97FC15DF2878}" presName="node" presStyleLbl="node1" presStyleIdx="1" presStyleCnt="5">
        <dgm:presLayoutVars>
          <dgm:bulletEnabled val="1"/>
        </dgm:presLayoutVars>
      </dgm:prSet>
      <dgm:spPr/>
    </dgm:pt>
    <dgm:pt modelId="{D62D8088-8C1B-4924-9724-7D581F5E1448}" type="pres">
      <dgm:prSet presAssocID="{A0ADDDE0-B2B3-493A-857F-770E2F9C3D86}" presName="sibTrans" presStyleLbl="sibTrans2D1" presStyleIdx="1" presStyleCnt="5"/>
      <dgm:spPr/>
    </dgm:pt>
    <dgm:pt modelId="{79AC4454-1A08-4039-B1E5-7310C57B999F}" type="pres">
      <dgm:prSet presAssocID="{A0ADDDE0-B2B3-493A-857F-770E2F9C3D86}" presName="connectorText" presStyleLbl="sibTrans2D1" presStyleIdx="1" presStyleCnt="5"/>
      <dgm:spPr/>
    </dgm:pt>
    <dgm:pt modelId="{D55F1053-31AC-4FC7-B505-610E1A428B2D}" type="pres">
      <dgm:prSet presAssocID="{D2F7897C-ED71-45FC-91C8-7D8FB218765B}" presName="node" presStyleLbl="node1" presStyleIdx="2" presStyleCnt="5">
        <dgm:presLayoutVars>
          <dgm:bulletEnabled val="1"/>
        </dgm:presLayoutVars>
      </dgm:prSet>
      <dgm:spPr/>
    </dgm:pt>
    <dgm:pt modelId="{D0FE4D30-324F-4487-B27C-20C7AC27A713}" type="pres">
      <dgm:prSet presAssocID="{6738582B-3920-4A50-BA90-E6160938F694}" presName="sibTrans" presStyleLbl="sibTrans2D1" presStyleIdx="2" presStyleCnt="5"/>
      <dgm:spPr/>
    </dgm:pt>
    <dgm:pt modelId="{F9267F90-47FB-43BF-98B5-CE7C578E34FE}" type="pres">
      <dgm:prSet presAssocID="{6738582B-3920-4A50-BA90-E6160938F694}" presName="connectorText" presStyleLbl="sibTrans2D1" presStyleIdx="2" presStyleCnt="5"/>
      <dgm:spPr/>
    </dgm:pt>
    <dgm:pt modelId="{78336563-E8C3-41E3-BDC0-6F13973BC002}" type="pres">
      <dgm:prSet presAssocID="{0338DA57-9FE7-45D1-A0BD-5220E141BA77}" presName="node" presStyleLbl="node1" presStyleIdx="3" presStyleCnt="5">
        <dgm:presLayoutVars>
          <dgm:bulletEnabled val="1"/>
        </dgm:presLayoutVars>
      </dgm:prSet>
      <dgm:spPr/>
    </dgm:pt>
    <dgm:pt modelId="{6D8FB02E-3780-4154-A2E3-BF88203C6404}" type="pres">
      <dgm:prSet presAssocID="{DD158053-6C56-426C-BB6B-F59E2E8D9435}" presName="sibTrans" presStyleLbl="sibTrans2D1" presStyleIdx="3" presStyleCnt="5"/>
      <dgm:spPr/>
    </dgm:pt>
    <dgm:pt modelId="{5DD2003F-6059-4AA0-92D9-5ED6BD3D17E6}" type="pres">
      <dgm:prSet presAssocID="{DD158053-6C56-426C-BB6B-F59E2E8D9435}" presName="connectorText" presStyleLbl="sibTrans2D1" presStyleIdx="3" presStyleCnt="5"/>
      <dgm:spPr/>
    </dgm:pt>
    <dgm:pt modelId="{F1B3D962-4922-4336-9BAD-F1E0FFAD08BE}" type="pres">
      <dgm:prSet presAssocID="{4D265864-6714-47FF-9119-730C49273373}" presName="node" presStyleLbl="node1" presStyleIdx="4" presStyleCnt="5">
        <dgm:presLayoutVars>
          <dgm:bulletEnabled val="1"/>
        </dgm:presLayoutVars>
      </dgm:prSet>
      <dgm:spPr/>
    </dgm:pt>
    <dgm:pt modelId="{0E7D279F-8182-4774-901B-1D911C5E54E4}" type="pres">
      <dgm:prSet presAssocID="{301264BE-91BF-4F5B-B5C7-85C54CFC19D0}" presName="sibTrans" presStyleLbl="sibTrans2D1" presStyleIdx="4" presStyleCnt="5"/>
      <dgm:spPr/>
    </dgm:pt>
    <dgm:pt modelId="{8E1DEF75-752E-4229-94D2-B0FDA92E6040}" type="pres">
      <dgm:prSet presAssocID="{301264BE-91BF-4F5B-B5C7-85C54CFC19D0}" presName="connectorText" presStyleLbl="sibTrans2D1" presStyleIdx="4" presStyleCnt="5"/>
      <dgm:spPr/>
    </dgm:pt>
  </dgm:ptLst>
  <dgm:cxnLst>
    <dgm:cxn modelId="{61CC040B-06D7-4BFC-AB53-559B7E00C2AF}" type="presOf" srcId="{6738582B-3920-4A50-BA90-E6160938F694}" destId="{F9267F90-47FB-43BF-98B5-CE7C578E34FE}" srcOrd="1" destOrd="0" presId="urn:microsoft.com/office/officeart/2005/8/layout/cycle2"/>
    <dgm:cxn modelId="{CFF61B14-AF91-44E3-9394-7F08A1DC38F2}" type="presOf" srcId="{301264BE-91BF-4F5B-B5C7-85C54CFC19D0}" destId="{8E1DEF75-752E-4229-94D2-B0FDA92E6040}" srcOrd="1" destOrd="0" presId="urn:microsoft.com/office/officeart/2005/8/layout/cycle2"/>
    <dgm:cxn modelId="{10FBA11A-F109-4101-AC65-A47031E24DB5}" type="presOf" srcId="{586E2D30-1B6B-49BD-A47D-97FC15DF2878}" destId="{0026799A-5E27-40C7-8F82-65868C1BED6C}" srcOrd="0" destOrd="0" presId="urn:microsoft.com/office/officeart/2005/8/layout/cycle2"/>
    <dgm:cxn modelId="{B5835C20-115F-4820-A6B2-137416D951F8}" type="presOf" srcId="{A0ADDDE0-B2B3-493A-857F-770E2F9C3D86}" destId="{D62D8088-8C1B-4924-9724-7D581F5E1448}" srcOrd="0" destOrd="0" presId="urn:microsoft.com/office/officeart/2005/8/layout/cycle2"/>
    <dgm:cxn modelId="{C6710622-C8D2-46ED-AFDB-117075C2E301}" srcId="{4BF83057-1CE6-486F-9058-AA4A09B583ED}" destId="{BC67A38F-30EA-4810-A60D-AF419F9D1C4D}" srcOrd="0" destOrd="0" parTransId="{D4845FBB-81FD-4317-94AE-BA6D119C171B}" sibTransId="{EF04B32B-6752-4556-9DA0-8D1D382DF3B1}"/>
    <dgm:cxn modelId="{5D6B1227-4F30-4406-835B-33B6D48146EE}" type="presOf" srcId="{4D265864-6714-47FF-9119-730C49273373}" destId="{F1B3D962-4922-4336-9BAD-F1E0FFAD08BE}" srcOrd="0" destOrd="0" presId="urn:microsoft.com/office/officeart/2005/8/layout/cycle2"/>
    <dgm:cxn modelId="{63FE6433-C1EC-42C1-8DE6-ABC8A96CC270}" type="presOf" srcId="{6738582B-3920-4A50-BA90-E6160938F694}" destId="{D0FE4D30-324F-4487-B27C-20C7AC27A713}" srcOrd="0" destOrd="0" presId="urn:microsoft.com/office/officeart/2005/8/layout/cycle2"/>
    <dgm:cxn modelId="{73692D35-FA08-4393-9649-258402F331FB}" type="presOf" srcId="{EF04B32B-6752-4556-9DA0-8D1D382DF3B1}" destId="{41C137D4-3CC6-4726-881B-9DC43DF7AC38}" srcOrd="1" destOrd="0" presId="urn:microsoft.com/office/officeart/2005/8/layout/cycle2"/>
    <dgm:cxn modelId="{64F4A73B-8E5A-4E22-AB70-B4352CBE5F57}" srcId="{4BF83057-1CE6-486F-9058-AA4A09B583ED}" destId="{D2F7897C-ED71-45FC-91C8-7D8FB218765B}" srcOrd="2" destOrd="0" parTransId="{1F2BCD51-9A4E-4A2B-9A29-3B9534AB590E}" sibTransId="{6738582B-3920-4A50-BA90-E6160938F694}"/>
    <dgm:cxn modelId="{49B2BF5E-6FD4-4CF1-8863-171F99BDDA02}" type="presOf" srcId="{EF04B32B-6752-4556-9DA0-8D1D382DF3B1}" destId="{942E7104-7B02-4705-85DB-AA18EB8A5A2C}" srcOrd="0" destOrd="0" presId="urn:microsoft.com/office/officeart/2005/8/layout/cycle2"/>
    <dgm:cxn modelId="{AD57D04F-D79E-43A0-8F41-34C71A0E84F0}" type="presOf" srcId="{D2F7897C-ED71-45FC-91C8-7D8FB218765B}" destId="{D55F1053-31AC-4FC7-B505-610E1A428B2D}" srcOrd="0" destOrd="0" presId="urn:microsoft.com/office/officeart/2005/8/layout/cycle2"/>
    <dgm:cxn modelId="{8C8DA275-2A44-4864-A64D-165CCAFAFBAF}" type="presOf" srcId="{4BF83057-1CE6-486F-9058-AA4A09B583ED}" destId="{066BE9F8-9102-40A1-B05D-188829EB4D73}" srcOrd="0" destOrd="0" presId="urn:microsoft.com/office/officeart/2005/8/layout/cycle2"/>
    <dgm:cxn modelId="{6F810B98-F27E-418E-94CF-DF16F6FD34EB}" type="presOf" srcId="{301264BE-91BF-4F5B-B5C7-85C54CFC19D0}" destId="{0E7D279F-8182-4774-901B-1D911C5E54E4}" srcOrd="0" destOrd="0" presId="urn:microsoft.com/office/officeart/2005/8/layout/cycle2"/>
    <dgm:cxn modelId="{BE8D6FA1-37AB-4C3A-9FCF-04DB7D1E7334}" type="presOf" srcId="{A0ADDDE0-B2B3-493A-857F-770E2F9C3D86}" destId="{79AC4454-1A08-4039-B1E5-7310C57B999F}" srcOrd="1" destOrd="0" presId="urn:microsoft.com/office/officeart/2005/8/layout/cycle2"/>
    <dgm:cxn modelId="{C3AE99A7-DBEA-48A8-8D47-DC721C64294A}" type="presOf" srcId="{BC67A38F-30EA-4810-A60D-AF419F9D1C4D}" destId="{1F5D5A79-181D-4F2B-AF73-8AC8F88F6530}" srcOrd="0" destOrd="0" presId="urn:microsoft.com/office/officeart/2005/8/layout/cycle2"/>
    <dgm:cxn modelId="{EED8E2AD-ACBA-4AA5-A1B8-477EDFAF9547}" srcId="{4BF83057-1CE6-486F-9058-AA4A09B583ED}" destId="{4D265864-6714-47FF-9119-730C49273373}" srcOrd="4" destOrd="0" parTransId="{FDB7D9D1-EA18-4AB0-A8BC-24E8EF378B75}" sibTransId="{301264BE-91BF-4F5B-B5C7-85C54CFC19D0}"/>
    <dgm:cxn modelId="{55EE17AE-13E7-47DE-BC52-2AD4F784EA45}" srcId="{4BF83057-1CE6-486F-9058-AA4A09B583ED}" destId="{0338DA57-9FE7-45D1-A0BD-5220E141BA77}" srcOrd="3" destOrd="0" parTransId="{7AEEE8BE-2D0D-480C-8C0B-17DE7213942E}" sibTransId="{DD158053-6C56-426C-BB6B-F59E2E8D9435}"/>
    <dgm:cxn modelId="{E247D3D1-EFB9-4EE4-B2B9-15560BF91350}" srcId="{4BF83057-1CE6-486F-9058-AA4A09B583ED}" destId="{586E2D30-1B6B-49BD-A47D-97FC15DF2878}" srcOrd="1" destOrd="0" parTransId="{3A5F0E11-5632-45C0-A8DB-5BED4E53C379}" sibTransId="{A0ADDDE0-B2B3-493A-857F-770E2F9C3D86}"/>
    <dgm:cxn modelId="{E94D90E0-E1E4-4365-88D0-424AF658067E}" type="presOf" srcId="{0338DA57-9FE7-45D1-A0BD-5220E141BA77}" destId="{78336563-E8C3-41E3-BDC0-6F13973BC002}" srcOrd="0" destOrd="0" presId="urn:microsoft.com/office/officeart/2005/8/layout/cycle2"/>
    <dgm:cxn modelId="{6353DEEE-3BE5-4F27-8C47-23A524E3BDB4}" type="presOf" srcId="{DD158053-6C56-426C-BB6B-F59E2E8D9435}" destId="{5DD2003F-6059-4AA0-92D9-5ED6BD3D17E6}" srcOrd="1" destOrd="0" presId="urn:microsoft.com/office/officeart/2005/8/layout/cycle2"/>
    <dgm:cxn modelId="{D94303F6-B9D3-44BE-BFD7-CBC7E4E9B30D}" type="presOf" srcId="{DD158053-6C56-426C-BB6B-F59E2E8D9435}" destId="{6D8FB02E-3780-4154-A2E3-BF88203C6404}" srcOrd="0" destOrd="0" presId="urn:microsoft.com/office/officeart/2005/8/layout/cycle2"/>
    <dgm:cxn modelId="{E8789537-B574-43B5-9B8D-63F5B39B980B}" type="presParOf" srcId="{066BE9F8-9102-40A1-B05D-188829EB4D73}" destId="{1F5D5A79-181D-4F2B-AF73-8AC8F88F6530}" srcOrd="0" destOrd="0" presId="urn:microsoft.com/office/officeart/2005/8/layout/cycle2"/>
    <dgm:cxn modelId="{65E40D6B-3EAD-4C57-AA12-87AC6F151ADF}" type="presParOf" srcId="{066BE9F8-9102-40A1-B05D-188829EB4D73}" destId="{942E7104-7B02-4705-85DB-AA18EB8A5A2C}" srcOrd="1" destOrd="0" presId="urn:microsoft.com/office/officeart/2005/8/layout/cycle2"/>
    <dgm:cxn modelId="{3D338C7B-6CBD-43C1-BCF4-92023F6F53D2}" type="presParOf" srcId="{942E7104-7B02-4705-85DB-AA18EB8A5A2C}" destId="{41C137D4-3CC6-4726-881B-9DC43DF7AC38}" srcOrd="0" destOrd="0" presId="urn:microsoft.com/office/officeart/2005/8/layout/cycle2"/>
    <dgm:cxn modelId="{277CB313-3B6C-4DAE-9CFD-A136BC81BE0A}" type="presParOf" srcId="{066BE9F8-9102-40A1-B05D-188829EB4D73}" destId="{0026799A-5E27-40C7-8F82-65868C1BED6C}" srcOrd="2" destOrd="0" presId="urn:microsoft.com/office/officeart/2005/8/layout/cycle2"/>
    <dgm:cxn modelId="{B66C9F75-ACBF-4A43-89F9-FB282289FACC}" type="presParOf" srcId="{066BE9F8-9102-40A1-B05D-188829EB4D73}" destId="{D62D8088-8C1B-4924-9724-7D581F5E1448}" srcOrd="3" destOrd="0" presId="urn:microsoft.com/office/officeart/2005/8/layout/cycle2"/>
    <dgm:cxn modelId="{7E207F07-A61C-4CA7-AEC1-18EFD9FC3E5D}" type="presParOf" srcId="{D62D8088-8C1B-4924-9724-7D581F5E1448}" destId="{79AC4454-1A08-4039-B1E5-7310C57B999F}" srcOrd="0" destOrd="0" presId="urn:microsoft.com/office/officeart/2005/8/layout/cycle2"/>
    <dgm:cxn modelId="{BCC35B9F-F9DC-4A96-B48B-37E65CA0235E}" type="presParOf" srcId="{066BE9F8-9102-40A1-B05D-188829EB4D73}" destId="{D55F1053-31AC-4FC7-B505-610E1A428B2D}" srcOrd="4" destOrd="0" presId="urn:microsoft.com/office/officeart/2005/8/layout/cycle2"/>
    <dgm:cxn modelId="{353126D1-D645-4BF3-8C4A-640A2A143308}" type="presParOf" srcId="{066BE9F8-9102-40A1-B05D-188829EB4D73}" destId="{D0FE4D30-324F-4487-B27C-20C7AC27A713}" srcOrd="5" destOrd="0" presId="urn:microsoft.com/office/officeart/2005/8/layout/cycle2"/>
    <dgm:cxn modelId="{C57E4A5C-0A97-4264-B970-97AA614B7B17}" type="presParOf" srcId="{D0FE4D30-324F-4487-B27C-20C7AC27A713}" destId="{F9267F90-47FB-43BF-98B5-CE7C578E34FE}" srcOrd="0" destOrd="0" presId="urn:microsoft.com/office/officeart/2005/8/layout/cycle2"/>
    <dgm:cxn modelId="{385B73B9-F1F9-4E8E-89C8-64E4BFB9763F}" type="presParOf" srcId="{066BE9F8-9102-40A1-B05D-188829EB4D73}" destId="{78336563-E8C3-41E3-BDC0-6F13973BC002}" srcOrd="6" destOrd="0" presId="urn:microsoft.com/office/officeart/2005/8/layout/cycle2"/>
    <dgm:cxn modelId="{1EBF78DB-F2CC-41EB-88EC-A0CBC1B1DE7B}" type="presParOf" srcId="{066BE9F8-9102-40A1-B05D-188829EB4D73}" destId="{6D8FB02E-3780-4154-A2E3-BF88203C6404}" srcOrd="7" destOrd="0" presId="urn:microsoft.com/office/officeart/2005/8/layout/cycle2"/>
    <dgm:cxn modelId="{9CD479E0-D3C3-4FD9-907D-7679730FA883}" type="presParOf" srcId="{6D8FB02E-3780-4154-A2E3-BF88203C6404}" destId="{5DD2003F-6059-4AA0-92D9-5ED6BD3D17E6}" srcOrd="0" destOrd="0" presId="urn:microsoft.com/office/officeart/2005/8/layout/cycle2"/>
    <dgm:cxn modelId="{13BF83EA-BB6B-4480-8D51-3B2947704366}" type="presParOf" srcId="{066BE9F8-9102-40A1-B05D-188829EB4D73}" destId="{F1B3D962-4922-4336-9BAD-F1E0FFAD08BE}" srcOrd="8" destOrd="0" presId="urn:microsoft.com/office/officeart/2005/8/layout/cycle2"/>
    <dgm:cxn modelId="{8009A59C-0F22-41DF-945C-4C0A92CCB905}" type="presParOf" srcId="{066BE9F8-9102-40A1-B05D-188829EB4D73}" destId="{0E7D279F-8182-4774-901B-1D911C5E54E4}" srcOrd="9" destOrd="0" presId="urn:microsoft.com/office/officeart/2005/8/layout/cycle2"/>
    <dgm:cxn modelId="{20D9DC8D-57A9-4B17-A8B4-780EFDFDE99B}" type="presParOf" srcId="{0E7D279F-8182-4774-901B-1D911C5E54E4}" destId="{8E1DEF75-752E-4229-94D2-B0FDA92E604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5D5A79-181D-4F2B-AF73-8AC8F88F6530}">
      <dsp:nvSpPr>
        <dsp:cNvPr id="0" name=""/>
        <dsp:cNvSpPr/>
      </dsp:nvSpPr>
      <dsp:spPr>
        <a:xfrm>
          <a:off x="3140253" y="735"/>
          <a:ext cx="1359812" cy="1359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/>
            <a:t>Data  Collection (Kaggle stroke prediction dataset)</a:t>
          </a:r>
        </a:p>
      </dsp:txBody>
      <dsp:txXfrm>
        <a:off x="3339393" y="199875"/>
        <a:ext cx="961532" cy="961532"/>
      </dsp:txXfrm>
    </dsp:sp>
    <dsp:sp modelId="{942E7104-7B02-4705-85DB-AA18EB8A5A2C}">
      <dsp:nvSpPr>
        <dsp:cNvPr id="0" name=""/>
        <dsp:cNvSpPr/>
      </dsp:nvSpPr>
      <dsp:spPr>
        <a:xfrm rot="2160000">
          <a:off x="4457350" y="1045829"/>
          <a:ext cx="362566" cy="4589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900" kern="1200"/>
        </a:p>
      </dsp:txBody>
      <dsp:txXfrm>
        <a:off x="4467737" y="1105649"/>
        <a:ext cx="253796" cy="275362"/>
      </dsp:txXfrm>
    </dsp:sp>
    <dsp:sp modelId="{0026799A-5E27-40C7-8F82-65868C1BED6C}">
      <dsp:nvSpPr>
        <dsp:cNvPr id="0" name=""/>
        <dsp:cNvSpPr/>
      </dsp:nvSpPr>
      <dsp:spPr>
        <a:xfrm>
          <a:off x="4793803" y="1202110"/>
          <a:ext cx="1359812" cy="1359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/>
            <a:t>Data Preprocessing(Handle missing </a:t>
          </a:r>
          <a:r>
            <a:rPr lang="en-IN" sz="1200" kern="1200" err="1"/>
            <a:t>values,encoding,normalise</a:t>
          </a:r>
          <a:r>
            <a:rPr lang="en-IN" sz="1200" kern="1200"/>
            <a:t>)</a:t>
          </a:r>
        </a:p>
      </dsp:txBody>
      <dsp:txXfrm>
        <a:off x="4992943" y="1401250"/>
        <a:ext cx="961532" cy="961532"/>
      </dsp:txXfrm>
    </dsp:sp>
    <dsp:sp modelId="{D62D8088-8C1B-4924-9724-7D581F5E1448}">
      <dsp:nvSpPr>
        <dsp:cNvPr id="0" name=""/>
        <dsp:cNvSpPr/>
      </dsp:nvSpPr>
      <dsp:spPr>
        <a:xfrm rot="6480000">
          <a:off x="4979797" y="2614721"/>
          <a:ext cx="362566" cy="4589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900" kern="1200"/>
        </a:p>
      </dsp:txBody>
      <dsp:txXfrm rot="10800000">
        <a:off x="5050988" y="2654785"/>
        <a:ext cx="253796" cy="275362"/>
      </dsp:txXfrm>
    </dsp:sp>
    <dsp:sp modelId="{D55F1053-31AC-4FC7-B505-610E1A428B2D}">
      <dsp:nvSpPr>
        <dsp:cNvPr id="0" name=""/>
        <dsp:cNvSpPr/>
      </dsp:nvSpPr>
      <dsp:spPr>
        <a:xfrm>
          <a:off x="4162203" y="3145975"/>
          <a:ext cx="1359812" cy="1359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/>
            <a:t>SMOTEENN Sampling(balance classes)</a:t>
          </a:r>
        </a:p>
      </dsp:txBody>
      <dsp:txXfrm>
        <a:off x="4361343" y="3345115"/>
        <a:ext cx="961532" cy="961532"/>
      </dsp:txXfrm>
    </dsp:sp>
    <dsp:sp modelId="{D0FE4D30-324F-4487-B27C-20C7AC27A713}">
      <dsp:nvSpPr>
        <dsp:cNvPr id="0" name=""/>
        <dsp:cNvSpPr/>
      </dsp:nvSpPr>
      <dsp:spPr>
        <a:xfrm rot="10800000">
          <a:off x="3649138" y="3596413"/>
          <a:ext cx="362566" cy="4589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900" kern="1200"/>
        </a:p>
      </dsp:txBody>
      <dsp:txXfrm rot="10800000">
        <a:off x="3757908" y="3688200"/>
        <a:ext cx="253796" cy="275362"/>
      </dsp:txXfrm>
    </dsp:sp>
    <dsp:sp modelId="{78336563-E8C3-41E3-BDC0-6F13973BC002}">
      <dsp:nvSpPr>
        <dsp:cNvPr id="0" name=""/>
        <dsp:cNvSpPr/>
      </dsp:nvSpPr>
      <dsp:spPr>
        <a:xfrm>
          <a:off x="2118303" y="3145975"/>
          <a:ext cx="1359812" cy="1359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err="1"/>
            <a:t>ModelEvaluation</a:t>
          </a:r>
          <a:r>
            <a:rPr lang="en-IN" sz="1100" kern="1200"/>
            <a:t> (Accuracy,Recall,F1 </a:t>
          </a:r>
          <a:r>
            <a:rPr lang="en-IN" sz="1100" kern="1200" err="1"/>
            <a:t>score,Precision</a:t>
          </a:r>
          <a:r>
            <a:rPr lang="en-IN" sz="1100" kern="1200"/>
            <a:t>)</a:t>
          </a:r>
        </a:p>
      </dsp:txBody>
      <dsp:txXfrm>
        <a:off x="2317443" y="3345115"/>
        <a:ext cx="961532" cy="961532"/>
      </dsp:txXfrm>
    </dsp:sp>
    <dsp:sp modelId="{6D8FB02E-3780-4154-A2E3-BF88203C6404}">
      <dsp:nvSpPr>
        <dsp:cNvPr id="0" name=""/>
        <dsp:cNvSpPr/>
      </dsp:nvSpPr>
      <dsp:spPr>
        <a:xfrm rot="15120000">
          <a:off x="2304297" y="2634239"/>
          <a:ext cx="362566" cy="4589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900" kern="1200"/>
        </a:p>
      </dsp:txBody>
      <dsp:txXfrm rot="10800000">
        <a:off x="2375488" y="2777749"/>
        <a:ext cx="253796" cy="275362"/>
      </dsp:txXfrm>
    </dsp:sp>
    <dsp:sp modelId="{F1B3D962-4922-4336-9BAD-F1E0FFAD08BE}">
      <dsp:nvSpPr>
        <dsp:cNvPr id="0" name=""/>
        <dsp:cNvSpPr/>
      </dsp:nvSpPr>
      <dsp:spPr>
        <a:xfrm>
          <a:off x="1486703" y="1202110"/>
          <a:ext cx="1359812" cy="1359812"/>
        </a:xfrm>
        <a:prstGeom prst="ellipse">
          <a:avLst/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/>
            <a:t>Prediction Output(Stroke/No-Stroke)</a:t>
          </a:r>
        </a:p>
      </dsp:txBody>
      <dsp:txXfrm>
        <a:off x="1685843" y="1401250"/>
        <a:ext cx="961532" cy="961532"/>
      </dsp:txXfrm>
    </dsp:sp>
    <dsp:sp modelId="{0E7D279F-8182-4774-901B-1D911C5E54E4}">
      <dsp:nvSpPr>
        <dsp:cNvPr id="0" name=""/>
        <dsp:cNvSpPr/>
      </dsp:nvSpPr>
      <dsp:spPr>
        <a:xfrm rot="19440000">
          <a:off x="2803799" y="1057892"/>
          <a:ext cx="362566" cy="4589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900" kern="1200"/>
        </a:p>
      </dsp:txBody>
      <dsp:txXfrm>
        <a:off x="2814186" y="1181646"/>
        <a:ext cx="253796" cy="2753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199655-05E8-4463-9482-2D23FD405AF3}" type="datetimeFigureOut">
              <a:rPr lang="en-IN" smtClean="0"/>
              <a:t>06-02-2026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C9CC48-2212-46F0-B96C-6F8104E82434}" type="slidenum">
              <a:rPr lang="en-IN" smtClean="0"/>
              <a:t>‹#›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385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4582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DE0E28-087F-4BBF-B8BC-055CB0BBD464}" type="datetimeFigureOut">
              <a:rPr lang="en-IN" smtClean="0"/>
              <a:t>06-02-2026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5E3DF0-35B4-40E5-AC91-1A2000F812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551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5E3DF0-35B4-40E5-AC91-1A2000F81275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7921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652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357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9206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802064" cy="438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376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2791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2758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27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6415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9629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1320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2278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6517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7"/>
          <p:cNvSpPr txBox="1">
            <a:spLocks/>
          </p:cNvSpPr>
          <p:nvPr/>
        </p:nvSpPr>
        <p:spPr>
          <a:xfrm>
            <a:off x="1754154" y="705471"/>
            <a:ext cx="8915400" cy="375925"/>
          </a:xfrm>
          <a:prstGeom prst="roundRect">
            <a:avLst>
              <a:gd name="adj" fmla="val 16667"/>
            </a:avLst>
          </a:prstGeom>
          <a:ln w="25400" cap="flat" cmpd="sng" algn="ctr">
            <a:solidFill>
              <a:schemeClr val="bg1"/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lvl="0" algn="ctr">
              <a:spcBef>
                <a:spcPct val="20000"/>
              </a:spcBef>
              <a:defRPr/>
            </a:pPr>
            <a:r>
              <a:rPr lang="en-US" b="1">
                <a:latin typeface="Times New Roman" panose="02020603050405020304" pitchFamily="18" charset="0"/>
                <a:cs typeface="Times New Roman" pitchFamily="18" charset="0"/>
              </a:rPr>
              <a:t>Department of Computer Science and Engineering</a:t>
            </a:r>
          </a:p>
          <a:p>
            <a:r>
              <a:rPr lang="en-US" sz="24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itchFamily="18" charset="0"/>
              </a:rPr>
              <a:t>Deep Stroke</a:t>
            </a:r>
            <a:r>
              <a:rPr lang="en-IN" sz="24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itchFamily="18" charset="0"/>
              </a:rPr>
              <a:t> Detect: Optimizing Stroke Risk Prediction Using         		SMOTEEN and Transfer Learning</a:t>
            </a:r>
            <a:endParaRPr lang="en-US" sz="2400" b="1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itchFamily="18" charset="0"/>
            </a:endParaRPr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1754154" y="1966120"/>
            <a:ext cx="9144000" cy="1341058"/>
          </a:xfrm>
        </p:spPr>
        <p:txBody>
          <a:bodyPr>
            <a:normAutofit lnSpcReduction="10000"/>
          </a:bodyPr>
          <a:lstStyle/>
          <a:p>
            <a:pPr eaLnBrk="1" hangingPunct="1"/>
            <a:r>
              <a:rPr lang="en-US" alt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PRESENTED BY</a:t>
            </a:r>
          </a:p>
          <a:p>
            <a:pPr algn="l" eaLnBrk="1" hangingPunct="1"/>
            <a:r>
              <a:rPr lang="en-US" alt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			     Shaik Nazeema</a:t>
            </a:r>
            <a:r>
              <a:rPr lang="en-US" altLang="en-US" sz="1600">
                <a:latin typeface="Times New Roman" panose="02020603050405020304" pitchFamily="18" charset="0"/>
                <a:cs typeface="Times New Roman" pitchFamily="18" charset="0"/>
              </a:rPr>
              <a:t>	(22471A05D3)</a:t>
            </a:r>
            <a:endParaRPr lang="en-US" altLang="en-US" sz="1600">
              <a:solidFill>
                <a:schemeClr val="tx1"/>
              </a:solidFill>
              <a:latin typeface="Times New Roman" panose="02020603050405020304" pitchFamily="18" charset="0"/>
              <a:cs typeface="Times New Roman" pitchFamily="18" charset="0"/>
            </a:endParaRPr>
          </a:p>
          <a:p>
            <a:pPr algn="l"/>
            <a:r>
              <a:rPr lang="en-US" alt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	</a:t>
            </a:r>
            <a:r>
              <a:rPr lang="en-US" altLang="en-US" sz="1600">
                <a:latin typeface="Times New Roman" panose="02020603050405020304" pitchFamily="18" charset="0"/>
                <a:cs typeface="Times New Roman" pitchFamily="18" charset="0"/>
              </a:rPr>
              <a:t>		     Parella Akhila</a:t>
            </a:r>
            <a:r>
              <a:rPr lang="en-US" alt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	(</a:t>
            </a:r>
            <a:r>
              <a:rPr lang="en-US" altLang="en-US" sz="1600">
                <a:latin typeface="Times New Roman" panose="02020603050405020304" pitchFamily="18" charset="0"/>
                <a:cs typeface="Times New Roman" pitchFamily="18" charset="0"/>
              </a:rPr>
              <a:t>22471A05B4</a:t>
            </a:r>
            <a:r>
              <a:rPr lang="en-US" alt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)</a:t>
            </a:r>
          </a:p>
          <a:p>
            <a:pPr algn="l"/>
            <a:r>
              <a:rPr lang="en-US" alt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			     </a:t>
            </a:r>
            <a:r>
              <a:rPr lang="en-US" altLang="en-US" sz="1600">
                <a:latin typeface="Times New Roman" panose="02020603050405020304" pitchFamily="18" charset="0"/>
                <a:cs typeface="Times New Roman" pitchFamily="18" charset="0"/>
              </a:rPr>
              <a:t>Diddi Sandhya</a:t>
            </a:r>
            <a:r>
              <a:rPr lang="en-US" alt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	(22471A0586)</a:t>
            </a:r>
          </a:p>
        </p:txBody>
      </p:sp>
      <p:sp>
        <p:nvSpPr>
          <p:cNvPr id="17" name="Subtitle 2"/>
          <p:cNvSpPr txBox="1">
            <a:spLocks/>
          </p:cNvSpPr>
          <p:nvPr/>
        </p:nvSpPr>
        <p:spPr bwMode="auto">
          <a:xfrm>
            <a:off x="2897154" y="3429000"/>
            <a:ext cx="6858000" cy="25810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 eaLnBrk="1" hangingPunct="1"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dirty="0">
                <a:solidFill>
                  <a:srgbClr val="0066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Under the Guidance of,</a:t>
            </a:r>
            <a:endParaRPr lang="en-US" altLang="en-US" b="1" dirty="0">
              <a:solidFill>
                <a:srgbClr val="00660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ctr" eaLnBrk="1" hangingPunct="1">
              <a:spcBef>
                <a:spcPct val="20000"/>
              </a:spcBef>
              <a:buFont typeface="Wingdings" pitchFamily="2" charset="2"/>
              <a:buNone/>
            </a:pPr>
            <a:endParaRPr lang="en-US" altLang="en-US" sz="900" b="1" dirty="0">
              <a:solidFill>
                <a:schemeClr val="bg1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ctr">
              <a:spcBef>
                <a:spcPct val="20000"/>
              </a:spcBef>
            </a:pPr>
            <a:r>
              <a:rPr lang="en-US" sz="1800" b="1" kern="10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Tupakula.Sai</a:t>
            </a:r>
            <a:r>
              <a:rPr lang="en-US" sz="1800" b="1" kern="10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kern="10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Sarnya</a:t>
            </a:r>
            <a:r>
              <a:rPr lang="en-US" sz="1800" b="1" kern="100" baseline="-2500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M.Tech</a:t>
            </a:r>
            <a:r>
              <a:rPr lang="en-US" sz="1800" b="1" kern="100" baseline="-2500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,</a:t>
            </a:r>
            <a:endParaRPr lang="en-IN" sz="1800" b="1" kern="100" baseline="-2500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ctr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None/>
            </a:pPr>
            <a:r>
              <a:rPr lang="en-US" sz="1600" b="1" kern="10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Assistant Professor ,</a:t>
            </a:r>
            <a:endParaRPr lang="en-US" altLang="en-US" sz="1600" b="1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ctr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Department of Computer Science and Engineering,</a:t>
            </a:r>
          </a:p>
          <a:p>
            <a:pPr algn="ctr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Narasaraopeta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Engineering College (Autonomous),</a:t>
            </a:r>
          </a:p>
          <a:p>
            <a:pPr algn="ctr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Narasaraopet- 522 601.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674"/>
            <a:ext cx="3762900" cy="579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3414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18" y="381884"/>
            <a:ext cx="10173182" cy="1128009"/>
          </a:xfrm>
        </p:spPr>
        <p:txBody>
          <a:bodyPr>
            <a:normAutofit/>
          </a:bodyPr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RESEARCH GAPS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536F849-D52C-68D8-E80B-B72417F20F4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08215" y="1564591"/>
            <a:ext cx="6403132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9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Lack of transparency and reproducibility in existing stroke prediction models.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9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Poor handling of class imbalance leading to biased model performance.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9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Limited generalization across different patient datasets.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9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Absence of hybrid frameworks combining sampling and deep learning methods.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9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Lack of real-time and clinically interpretable AI-based prediction systems.</a:t>
            </a:r>
          </a:p>
        </p:txBody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14C75DE7-4F40-3E0D-89EF-47B294E3334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4506686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" name="AutoShape 5">
            <a:extLst>
              <a:ext uri="{FF2B5EF4-FFF2-40B4-BE49-F238E27FC236}">
                <a16:creationId xmlns:a16="http://schemas.microsoft.com/office/drawing/2014/main" id="{EAB03709-E792-7B0C-1BAE-A846EDE2690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7C438CE-B8F8-FACF-693F-E99AB5C4A0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2782" y="1257300"/>
            <a:ext cx="46482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1685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AA4F36-AB00-F2C4-B47F-6381355DE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0" y="1426974"/>
            <a:ext cx="9523445" cy="4351338"/>
          </a:xfrm>
        </p:spPr>
        <p:txBody>
          <a:bodyPr>
            <a:noAutofit/>
          </a:bodyPr>
          <a:lstStyle/>
          <a:p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Problem Definition:</a:t>
            </a:r>
            <a:endParaRPr 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Stroke is a major global health issue, and early prediction remains challenging due to </a:t>
            </a:r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imbalanced datasets and low model transparency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Existing manual and AI-based systems often show </a:t>
            </a:r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inconsistent accuracy and poor generalization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across diverse patient data.</a:t>
            </a:r>
          </a:p>
          <a:p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Significance of the Problem:</a:t>
            </a:r>
            <a:endParaRPr 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Early and reliable stroke prediction can </a:t>
            </a:r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save lives and reduce long-term disabilities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through timely medical intervention.</a:t>
            </a: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An </a:t>
            </a:r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automated and explainable deep learning framework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enhances clinical trust, accuracy, and real-time decision support in healthcare.</a:t>
            </a:r>
          </a:p>
          <a:p>
            <a:pPr marL="0" indent="0">
              <a:buNone/>
            </a:pPr>
            <a:endParaRPr 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9738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230410"/>
          </a:xfrm>
        </p:spPr>
        <p:txBody>
          <a:bodyPr/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69DBB056-A953-2816-3FA2-F26FDCA8954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736229"/>
            <a:ext cx="9918440" cy="33855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900"/>
              </a:spcBef>
              <a:spcAft>
                <a:spcPts val="3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kumimoji="0" lang="en-US" altLang="en-US" sz="23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 an automated deep learning model</a:t>
            </a: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accurate stroke risk prediction using clinical and lifestyle data.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900"/>
              </a:spcBef>
              <a:spcAft>
                <a:spcPts val="3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kumimoji="0" lang="en-US" altLang="en-US" sz="23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handle data imbalance</a:t>
            </a: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effectively using the </a:t>
            </a:r>
            <a:r>
              <a:rPr kumimoji="0" lang="en-US" altLang="en-US" sz="23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SMOTEENN sampling technique</a:t>
            </a: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fair and balanced prediction.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900"/>
              </a:spcBef>
              <a:spcAft>
                <a:spcPts val="3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kumimoji="0" lang="en-US" altLang="en-US" sz="23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enhance model performance and generalization</a:t>
            </a: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through the use of </a:t>
            </a:r>
            <a:r>
              <a:rPr kumimoji="0" lang="en-US" altLang="en-US" sz="23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Transfer Learning</a:t>
            </a: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900"/>
              </a:spcBef>
              <a:spcAft>
                <a:spcPts val="3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build an </a:t>
            </a:r>
            <a:r>
              <a:rPr kumimoji="0" lang="en-US" altLang="en-US" sz="23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explainable and scalable AI framework</a:t>
            </a: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that supports real-time clinical decision-making.</a:t>
            </a:r>
          </a:p>
        </p:txBody>
      </p:sp>
    </p:spTree>
    <p:extLst>
      <p:ext uri="{BB962C8B-B14F-4D97-AF65-F5344CB8AC3E}">
        <p14:creationId xmlns:p14="http://schemas.microsoft.com/office/powerpoint/2010/main" val="112123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979185-444A-FB98-191C-6EEEF2F36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6130245-7D4C-B9DA-B002-155D8DA0C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1494" y="756356"/>
            <a:ext cx="7489282" cy="1007130"/>
          </a:xfrm>
        </p:spPr>
        <p:txBody>
          <a:bodyPr>
            <a:normAutofit/>
          </a:bodyPr>
          <a:lstStyle/>
          <a:p>
            <a:pPr algn="ctr"/>
            <a:r>
              <a:rPr lang="en-US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 OR FLOW DIAGRAM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25090C-49A5-0240-9A3B-9344F7C34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3897B6-9C20-CA2E-0A70-9C3C1EDF2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824653-6236-CD2A-8803-1A557F79B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B5C55212-0901-ABC1-0860-58DD348BB2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6314524"/>
              </p:ext>
            </p:extLst>
          </p:nvPr>
        </p:nvGraphicFramePr>
        <p:xfrm>
          <a:off x="2428240" y="1595121"/>
          <a:ext cx="7640320" cy="4506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724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11839D7-C322-78C3-230F-3B6D4C28B0D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71649" y="211605"/>
            <a:ext cx="6360996" cy="62417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endParaRPr lang="en-IN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 Steps:</a:t>
            </a:r>
          </a:p>
          <a:p>
            <a:pPr marL="0" indent="0">
              <a:buNone/>
            </a:pPr>
            <a:r>
              <a:rPr lang="en-IN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Cleaning:</a:t>
            </a: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Removed duplicates and irrelevant records.</a:t>
            </a: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Handled missing values (e.g., </a:t>
            </a:r>
            <a:r>
              <a:rPr 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BMI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smoking status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) using mean/mode imputation.</a:t>
            </a:r>
          </a:p>
          <a:p>
            <a:pPr marL="0" indent="0">
              <a:buNone/>
            </a:pPr>
            <a:r>
              <a:rPr lang="en-IN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Encoding Categorical Features:</a:t>
            </a:r>
            <a:endParaRPr lang="en-I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Converted columns such as </a:t>
            </a:r>
            <a:r>
              <a:rPr 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gender, </a:t>
            </a:r>
            <a:r>
              <a:rPr lang="en-US" sz="2200" i="1" err="1">
                <a:latin typeface="Times New Roman" panose="02020603050405020304" pitchFamily="18" charset="0"/>
                <a:cs typeface="Times New Roman" panose="02020603050405020304" pitchFamily="18" charset="0"/>
              </a:rPr>
              <a:t>work_type</a:t>
            </a:r>
            <a:r>
              <a:rPr 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i="1" err="1">
                <a:latin typeface="Times New Roman" panose="02020603050405020304" pitchFamily="18" charset="0"/>
                <a:cs typeface="Times New Roman" panose="02020603050405020304" pitchFamily="18" charset="0"/>
              </a:rPr>
              <a:t>residence_type</a:t>
            </a:r>
            <a:r>
              <a:rPr 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200" i="1" err="1">
                <a:latin typeface="Times New Roman" panose="02020603050405020304" pitchFamily="18" charset="0"/>
                <a:cs typeface="Times New Roman" panose="02020603050405020304" pitchFamily="18" charset="0"/>
              </a:rPr>
              <a:t>smoking_status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into numeric form using </a:t>
            </a:r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Label Encoding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en-IN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Feature Scaling:</a:t>
            </a: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Applied </a:t>
            </a:r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Min–Max Normalization (0–1 scaling)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to standardize features like </a:t>
            </a:r>
            <a:r>
              <a:rPr 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age, glucose level,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BMI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for stable model training.</a:t>
            </a:r>
            <a:endParaRPr lang="en-I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6F7B55-5D29-CBF8-DB97-992FF25E0B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588" y="1138335"/>
            <a:ext cx="4682412" cy="542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5765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11839D7-C322-78C3-230F-3B6D4C28B0D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51903" y="1606710"/>
            <a:ext cx="10710146" cy="41857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Used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histograms and boxplots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to understand feature distributions.</a:t>
            </a:r>
          </a:p>
          <a:p>
            <a:pPr marL="0" indent="0">
              <a:buNone/>
            </a:pPr>
            <a: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Feature Correlation:</a:t>
            </a:r>
          </a:p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Generated a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heatmap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to analyze relationships among features and remove redundant ones.</a:t>
            </a:r>
          </a:p>
          <a:p>
            <a:pPr marL="0" indent="0">
              <a:buNone/>
            </a:pPr>
            <a: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Feature Selection:</a:t>
            </a:r>
          </a:p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Retained key predictors (</a:t>
            </a:r>
            <a:r>
              <a:rPr lang="en-US" sz="2400" i="1">
                <a:latin typeface="Times New Roman" panose="02020603050405020304" pitchFamily="18" charset="0"/>
                <a:cs typeface="Times New Roman" panose="02020603050405020304" pitchFamily="18" charset="0"/>
              </a:rPr>
              <a:t>age, hypertension, </a:t>
            </a:r>
            <a:r>
              <a:rPr lang="en-US" sz="2400" i="1" err="1">
                <a:latin typeface="Times New Roman" panose="02020603050405020304" pitchFamily="18" charset="0"/>
                <a:cs typeface="Times New Roman" panose="02020603050405020304" pitchFamily="18" charset="0"/>
              </a:rPr>
              <a:t>heart_disease</a:t>
            </a:r>
            <a:r>
              <a:rPr lang="en-US" sz="2400" i="1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err="1">
                <a:latin typeface="Times New Roman" panose="02020603050405020304" pitchFamily="18" charset="0"/>
                <a:cs typeface="Times New Roman" panose="02020603050405020304" pitchFamily="18" charset="0"/>
              </a:rPr>
              <a:t>glucose_level</a:t>
            </a:r>
            <a:r>
              <a:rPr lang="en-US" sz="2400" i="1">
                <a:latin typeface="Times New Roman" panose="02020603050405020304" pitchFamily="18" charset="0"/>
                <a:cs typeface="Times New Roman" panose="02020603050405020304" pitchFamily="18" charset="0"/>
              </a:rPr>
              <a:t>, BMI, </a:t>
            </a:r>
            <a:r>
              <a:rPr lang="en-US" sz="2400" i="1" err="1">
                <a:latin typeface="Times New Roman" panose="02020603050405020304" pitchFamily="18" charset="0"/>
                <a:cs typeface="Times New Roman" panose="02020603050405020304" pitchFamily="18" charset="0"/>
              </a:rPr>
              <a:t>smoking_status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) based on correlation and importance scores.</a:t>
            </a:r>
          </a:p>
          <a:p>
            <a:pPr marL="0" indent="0">
              <a:buNone/>
            </a:pPr>
            <a: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Data Balancing (SMOTEENN):</a:t>
            </a:r>
          </a:p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Used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SMOTEENN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to oversample minority (stroke) cases and clean noisy data, ensuring a balanced and unbiased dataset for training</a:t>
            </a:r>
            <a:endParaRPr lang="en-I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37DFB0-2EB0-9E18-4671-DCB4693D458D}"/>
              </a:ext>
            </a:extLst>
          </p:cNvPr>
          <p:cNvSpPr txBox="1"/>
          <p:nvPr/>
        </p:nvSpPr>
        <p:spPr>
          <a:xfrm>
            <a:off x="1946672" y="472203"/>
            <a:ext cx="56372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IN" sz="3600"/>
          </a:p>
        </p:txBody>
      </p:sp>
    </p:spTree>
    <p:extLst>
      <p:ext uri="{BB962C8B-B14F-4D97-AF65-F5344CB8AC3E}">
        <p14:creationId xmlns:p14="http://schemas.microsoft.com/office/powerpoint/2010/main" val="2944595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7465" y="0"/>
            <a:ext cx="6858000" cy="745866"/>
          </a:xfrm>
        </p:spPr>
        <p:txBody>
          <a:bodyPr/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11839D7-C322-78C3-230F-3B6D4C28B0D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90309" y="3225839"/>
            <a:ext cx="10891777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</a:t>
            </a:r>
            <a:endParaRPr lang="en-US" altLang="en-US" sz="180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EBC16D-DFF5-219F-ED02-AB06C96EE7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961053"/>
            <a:ext cx="10287000" cy="5395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708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ctrTitle"/>
          </p:nvPr>
        </p:nvSpPr>
        <p:spPr>
          <a:xfrm>
            <a:off x="839755" y="936015"/>
            <a:ext cx="10049068" cy="86904"/>
          </a:xfrm>
        </p:spPr>
        <p:txBody>
          <a:bodyPr>
            <a:noAutofit/>
          </a:bodyPr>
          <a:lstStyle/>
          <a:p>
            <a:b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b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300" b="1">
                <a:latin typeface="Times New Roman" panose="02020603050405020304" pitchFamily="18" charset="0"/>
                <a:cs typeface="Times New Roman" panose="02020603050405020304" pitchFamily="18" charset="0"/>
              </a:rPr>
              <a:t>Framework Used:- </a:t>
            </a:r>
            <a:r>
              <a:rPr lang="en-US" sz="2300" b="1">
                <a:latin typeface="Times New Roman" panose="02020603050405020304" pitchFamily="18" charset="0"/>
                <a:cs typeface="Times New Roman" panose="02020603050405020304" pitchFamily="18" charset="0"/>
              </a:rPr>
              <a:t>Deep Neural Network (DNN) with Transfer Learning</a:t>
            </a:r>
            <a:endParaRPr lang="en-IN" sz="23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ubtitle 10"/>
          <p:cNvSpPr>
            <a:spLocks noGrp="1"/>
          </p:cNvSpPr>
          <p:nvPr>
            <p:ph type="subTitle" idx="1"/>
          </p:nvPr>
        </p:nvSpPr>
        <p:spPr>
          <a:xfrm>
            <a:off x="1524000" y="978794"/>
            <a:ext cx="10208654" cy="512579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Combines </a:t>
            </a:r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 power</a:t>
            </a: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with </a:t>
            </a:r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knowledge reuse</a:t>
            </a: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from pre-trained models.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Enhances </a:t>
            </a:r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accuracy</a:t>
            </a: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generalization</a:t>
            </a: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even on limited stroke datasets.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Works effectively with </a:t>
            </a:r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tabular medical data</a:t>
            </a: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after preprocessing and balancing (SMOTEENN)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Reduces training time and improves model stability.</a:t>
            </a:r>
            <a:br>
              <a:rPr lang="en-US" sz="2200"/>
            </a:br>
            <a:endParaRPr lang="en-US" sz="2200"/>
          </a:p>
          <a:p>
            <a:pPr algn="l"/>
            <a:endParaRPr lang="en-US" sz="2000"/>
          </a:p>
          <a:p>
            <a:pPr algn="l"/>
            <a:endParaRPr lang="en-US" sz="2000"/>
          </a:p>
          <a:p>
            <a:pPr algn="l"/>
            <a:endParaRPr lang="en-US" sz="2000"/>
          </a:p>
          <a:p>
            <a:pPr algn="l"/>
            <a:endParaRPr lang="en-US" sz="2000"/>
          </a:p>
          <a:p>
            <a:pPr algn="l"/>
            <a:endParaRPr lang="en-US" sz="2000"/>
          </a:p>
          <a:p>
            <a:pPr algn="l"/>
            <a:endParaRPr lang="en-US" sz="20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>
                <a:spLocks noChangeArrowheads="1"/>
              </p:cNvSpPr>
              <p:nvPr/>
            </p:nvSpPr>
            <p:spPr bwMode="auto">
              <a:xfrm>
                <a:off x="1957532" y="5462284"/>
                <a:ext cx="2737828" cy="32765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pPr>
                  <a:lnSpc>
                    <a:spcPct val="107000"/>
                  </a:lnSpc>
                  <a:spcAft>
                    <a:spcPts val="0"/>
                  </a:spcAft>
                  <a:tabLst>
                    <a:tab pos="581660" algn="l"/>
                    <a:tab pos="1163320" algn="l"/>
                    <a:tab pos="1744980" algn="l"/>
                    <a:tab pos="2326640" algn="l"/>
                    <a:tab pos="2908300" algn="l"/>
                    <a:tab pos="3489960" algn="l"/>
                    <a:tab pos="4071620" algn="l"/>
                    <a:tab pos="4653280" algn="l"/>
                    <a:tab pos="5234940" algn="l"/>
                    <a:tab pos="5816600" algn="l"/>
                    <a:tab pos="6398260" algn="l"/>
                    <a:tab pos="6979920" algn="l"/>
                    <a:tab pos="7561580" algn="l"/>
                    <a:tab pos="8143240" algn="l"/>
                    <a:tab pos="8724900" algn="l"/>
                    <a:tab pos="9306560" algn="l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3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𝑧</m:t>
                      </m:r>
                      <m:r>
                        <a:rPr lang="en-IN" sz="13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IN" sz="13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𝑊</m:t>
                      </m:r>
                      <m:r>
                        <a:rPr lang="en-IN" sz="1300" b="0" i="1" kern="100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×</m:t>
                      </m:r>
                      <m:r>
                        <a:rPr lang="en-IN" sz="1300" b="0" i="1" kern="100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𝑥</m:t>
                      </m:r>
                      <m:r>
                        <a:rPr lang="en-IN" sz="1300" b="0" i="1" kern="100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IN" sz="1300" b="0" i="1" kern="100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𝑏</m:t>
                      </m:r>
                    </m:oMath>
                  </m:oMathPara>
                </a14:m>
                <a:endParaRPr lang="en-IN" sz="1300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957532" y="5462284"/>
                <a:ext cx="2737828" cy="32765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>
                <a:spLocks noChangeArrowheads="1"/>
              </p:cNvSpPr>
              <p:nvPr/>
            </p:nvSpPr>
            <p:spPr bwMode="auto">
              <a:xfrm>
                <a:off x="5052811" y="5462284"/>
                <a:ext cx="2778124" cy="32765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pPr>
                  <a:lnSpc>
                    <a:spcPct val="107000"/>
                  </a:lnSpc>
                  <a:spcAft>
                    <a:spcPts val="0"/>
                  </a:spcAft>
                  <a:tabLst>
                    <a:tab pos="581660" algn="l"/>
                    <a:tab pos="1163320" algn="l"/>
                    <a:tab pos="1744980" algn="l"/>
                    <a:tab pos="2326640" algn="l"/>
                    <a:tab pos="2908300" algn="l"/>
                    <a:tab pos="3489960" algn="l"/>
                    <a:tab pos="4071620" algn="l"/>
                    <a:tab pos="4653280" algn="l"/>
                    <a:tab pos="5234940" algn="l"/>
                    <a:tab pos="5816600" algn="l"/>
                    <a:tab pos="6398260" algn="l"/>
                    <a:tab pos="6979920" algn="l"/>
                    <a:tab pos="7561580" algn="l"/>
                    <a:tab pos="8143240" algn="l"/>
                    <a:tab pos="8724900" algn="l"/>
                    <a:tab pos="9306560" algn="l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3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𝑓</m:t>
                      </m:r>
                      <m:d>
                        <m:dPr>
                          <m:ctrlPr>
                            <a:rPr lang="en-IN" sz="1300" b="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IN" sz="1300" b="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𝑧</m:t>
                          </m:r>
                        </m:e>
                      </m:d>
                      <m:r>
                        <a:rPr lang="en-IN" sz="13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IN" sz="1300" b="0" i="0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max</m:t>
                      </m:r>
                      <m:r>
                        <a:rPr lang="en-IN" sz="13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⁡(</m:t>
                      </m:r>
                      <m:r>
                        <a:rPr lang="en-US" sz="13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0,</m:t>
                      </m:r>
                      <m:r>
                        <a:rPr lang="en-US" sz="13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𝑧</m:t>
                      </m:r>
                      <m:r>
                        <a:rPr lang="en-US" sz="13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IN" sz="1300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IN" sz="1100" kern="10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052811" y="5462284"/>
                <a:ext cx="2778124" cy="32765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/>
              <p:cNvSpPr>
                <a:spLocks noChangeArrowheads="1"/>
              </p:cNvSpPr>
              <p:nvPr/>
            </p:nvSpPr>
            <p:spPr bwMode="auto">
              <a:xfrm>
                <a:off x="8188386" y="5776926"/>
                <a:ext cx="2941320" cy="327659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pPr algn="ctr">
                  <a:lnSpc>
                    <a:spcPct val="107000"/>
                  </a:lnSpc>
                  <a:tabLst>
                    <a:tab pos="581660" algn="l"/>
                    <a:tab pos="1163320" algn="l"/>
                    <a:tab pos="1744980" algn="l"/>
                    <a:tab pos="2326640" algn="l"/>
                    <a:tab pos="2908300" algn="l"/>
                    <a:tab pos="3489960" algn="l"/>
                    <a:tab pos="4071620" algn="l"/>
                    <a:tab pos="4653280" algn="l"/>
                    <a:tab pos="5234940" algn="l"/>
                    <a:tab pos="5816600" algn="l"/>
                    <a:tab pos="6398260" algn="l"/>
                    <a:tab pos="6979920" algn="l"/>
                    <a:tab pos="7561580" algn="l"/>
                    <a:tab pos="8143240" algn="l"/>
                    <a:tab pos="8724900" algn="l"/>
                    <a:tab pos="9306560" algn="l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400" b="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1400" b="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sz="14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=1</m:t>
                      </m:r>
                      <m:r>
                        <a:rPr lang="en-US" sz="1400" i="1" kern="10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÷</m:t>
                      </m:r>
                      <m:r>
                        <a:rPr lang="en-US" sz="1400" b="0" i="1" kern="10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(1+</m:t>
                      </m:r>
                      <m:sSup>
                        <m:sSupPr>
                          <m:ctrlPr>
                            <a:rPr lang="en-US" sz="1400" b="0" i="1" kern="1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sz="1400" b="0" i="1" kern="1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1400" b="0" i="1" kern="1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sz="1400" b="0" i="1" kern="1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𝑧</m:t>
                          </m:r>
                        </m:sup>
                      </m:sSup>
                      <m:r>
                        <a:rPr lang="en-US" sz="1400" b="0" i="1" kern="10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pl-PL" sz="1100"/>
              </a:p>
              <a:p>
                <a:pPr algn="ctr">
                  <a:lnSpc>
                    <a:spcPct val="107000"/>
                  </a:lnSpc>
                  <a:spcAft>
                    <a:spcPts val="0"/>
                  </a:spcAft>
                  <a:tabLst>
                    <a:tab pos="581660" algn="l"/>
                    <a:tab pos="1163320" algn="l"/>
                    <a:tab pos="1744980" algn="l"/>
                    <a:tab pos="2326640" algn="l"/>
                    <a:tab pos="2908300" algn="l"/>
                    <a:tab pos="3489960" algn="l"/>
                    <a:tab pos="4071620" algn="l"/>
                    <a:tab pos="4653280" algn="l"/>
                    <a:tab pos="5234940" algn="l"/>
                    <a:tab pos="5816600" algn="l"/>
                    <a:tab pos="6398260" algn="l"/>
                    <a:tab pos="6979920" algn="l"/>
                    <a:tab pos="7561580" algn="l"/>
                    <a:tab pos="8143240" algn="l"/>
                    <a:tab pos="8724900" algn="l"/>
                    <a:tab pos="9306560" algn="l"/>
                  </a:tabLst>
                </a:pPr>
                <a:endParaRPr lang="en-IN" sz="1100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IN" sz="1100" kern="10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</a:p>
            </p:txBody>
          </p:sp>
        </mc:Choice>
        <mc:Fallback xmlns=""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188386" y="5776926"/>
                <a:ext cx="2941320" cy="327659"/>
              </a:xfrm>
              <a:prstGeom prst="rect">
                <a:avLst/>
              </a:prstGeom>
              <a:blipFill>
                <a:blip r:embed="rId4"/>
                <a:stretch>
                  <a:fillRect b="-1818"/>
                </a:stretch>
              </a:blip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902881" y="5936349"/>
            <a:ext cx="2863850" cy="408467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ES" sz="1300"/>
              <a:t>L=−[</a:t>
            </a:r>
            <a:r>
              <a:rPr lang="es-ES" sz="1300" err="1"/>
              <a:t>ylog</a:t>
            </a:r>
            <a:r>
              <a:rPr lang="es-ES" sz="1300"/>
              <a:t>(y^​)+(1−y)log(1−y^​)]</a:t>
            </a:r>
            <a:endParaRPr lang="en-IN" sz="13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5077780" y="5923332"/>
            <a:ext cx="2778125" cy="327658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l-PL" sz="1400"/>
              <a:t>W=W−η∂W∂L​ 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endParaRPr lang="en-IN" sz="11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3780"/>
            <a:ext cx="4170784" cy="609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6A5F96-DE0E-449D-F4A3-F09145E0966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733" y="2537927"/>
            <a:ext cx="9615973" cy="2888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118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18706"/>
          </a:xfrm>
        </p:spPr>
        <p:txBody>
          <a:bodyPr>
            <a:normAutofit/>
          </a:bodyPr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  <a:endParaRPr lang="en-I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18</a:t>
            </a:fld>
            <a:endParaRPr lang="en-IN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41BC027-4AE0-E92D-F159-E9E65D0049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3567"/>
            <a:ext cx="10515600" cy="469339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Deep Stroke Prediction System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was implemented using a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Deep Neural Network (DNN)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with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Transfer Learning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SMOTEENN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sampling for balanced data. The model was trained, validated, and tested on the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Kaggle Stroke Prediction Dataset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using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 and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Keras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frameworks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 and feature encoding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>
                <a:latin typeface="Times New Roman" panose="02020603050405020304" pitchFamily="18" charset="0"/>
                <a:cs typeface="Times New Roman" panose="02020603050405020304" pitchFamily="18" charset="0"/>
              </a:rPr>
              <a:t>Balancing dataset using SMOTEENN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 with Transfer Learning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using performance metrics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output visualization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8645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47700"/>
            <a:ext cx="10515600" cy="63500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System Requirements</a:t>
            </a:r>
            <a:endParaRPr lang="en-I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82700"/>
            <a:ext cx="10871200" cy="4894263"/>
          </a:xfrm>
        </p:spPr>
        <p:txBody>
          <a:bodyPr>
            <a:normAutofit fontScale="92500" lnSpcReduction="10000"/>
          </a:bodyPr>
          <a:lstStyle/>
          <a:p>
            <a:pPr>
              <a:buNone/>
              <a:tabLst>
                <a:tab pos="3860800" algn="l"/>
                <a:tab pos="5473700" algn="l"/>
              </a:tabLst>
            </a:pPr>
            <a:r>
              <a:rPr lang="en-US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Requirements</a:t>
            </a:r>
            <a:endParaRPr lang="en-IN" sz="2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defTabSz="1041400">
              <a:tabLst>
                <a:tab pos="3860800" algn="l"/>
                <a:tab pos="5473700" algn="l"/>
              </a:tabLst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Processor	:	intel Core i5</a:t>
            </a:r>
            <a:endParaRPr lang="en-IN" sz="2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defTabSz="1790700">
              <a:tabLst>
                <a:tab pos="3860800" algn="l"/>
                <a:tab pos="5473700" algn="l"/>
              </a:tabLst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Cache memory	:	4MB(Megabyte)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lvl="0">
              <a:tabLst>
                <a:tab pos="3860800" algn="l"/>
                <a:tab pos="5473700" algn="l"/>
              </a:tabLst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RAM	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:	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12.7GB (gigabyte)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lvl="0">
              <a:tabLst>
                <a:tab pos="3860800" algn="l"/>
                <a:tab pos="5473700" algn="l"/>
              </a:tabLst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Hard Disk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: 	166.8GB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lvl="0">
              <a:tabLst>
                <a:tab pos="3860800" algn="l"/>
                <a:tab pos="5473700" algn="l"/>
              </a:tabLst>
            </a:pP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Compute Engine      	:	 T4 GPU</a:t>
            </a:r>
          </a:p>
          <a:p>
            <a:pPr lvl="0">
              <a:buNone/>
              <a:tabLst>
                <a:tab pos="3860800" algn="l"/>
                <a:tab pos="5473700" algn="l"/>
              </a:tabLst>
            </a:pPr>
            <a:r>
              <a:rPr lang="en-US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Requirements</a:t>
            </a:r>
            <a:endParaRPr lang="en-IN" sz="2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tabLst>
                <a:tab pos="3860800" algn="l"/>
                <a:tab pos="5473700" algn="l"/>
              </a:tabLst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: 	Windows 10, 64-bit Operating System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lvl="0">
              <a:tabLst>
                <a:tab pos="3860800" algn="l"/>
                <a:tab pos="5473700" algn="l"/>
              </a:tabLst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Coding Language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: 	Python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lvl="0">
              <a:tabLst>
                <a:tab pos="3860800" algn="l"/>
                <a:tab pos="5473700" algn="l"/>
              </a:tabLst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Python distribution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 	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: 		Google Colab , Flask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lvl="0">
              <a:tabLst>
                <a:tab pos="3860800" algn="l"/>
                <a:tab pos="5473700" algn="l"/>
              </a:tabLst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Browser	: 	Any Latest Browser like Chrome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8497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73486"/>
            <a:ext cx="10173182" cy="810555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AA4F36-AB00-F2C4-B47F-6381355DE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0158" y="1274193"/>
            <a:ext cx="10534917" cy="5082157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Gaps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 / Flow Diagram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and Analysis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&amp; Future Scope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Acknowledgements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 and Answers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67526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35760" y="-59612"/>
            <a:ext cx="5133392" cy="787400"/>
          </a:xfrm>
        </p:spPr>
        <p:txBody>
          <a:bodyPr>
            <a:normAutofit/>
          </a:bodyPr>
          <a:lstStyle/>
          <a:p>
            <a:r>
              <a:rPr lang="en-US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Challenges  Vs Overcomes</a:t>
            </a:r>
            <a:endParaRPr lang="en-IN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3" name="Content Placeholder 1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4001162"/>
              </p:ext>
            </p:extLst>
          </p:nvPr>
        </p:nvGraphicFramePr>
        <p:xfrm>
          <a:off x="522513" y="727788"/>
          <a:ext cx="11290042" cy="547707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6356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543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034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600" b="1"/>
                        <a:t>Challenges Faced</a:t>
                      </a:r>
                      <a:endParaRPr lang="en-IN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600" b="1"/>
                        <a:t>Solutions Implemented</a:t>
                      </a:r>
                      <a:endParaRPr lang="en-IN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946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Challenges Faced</a:t>
                      </a:r>
                      <a:endParaRPr lang="en-IN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How They Were Overcome</a:t>
                      </a:r>
                      <a:endParaRPr lang="en-IN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7365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Imbalanced dataset</a:t>
                      </a: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The stroke cases were far fewer compared to non-stroke cases, causing biased predictions.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Applied </a:t>
                      </a:r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SMOTEENN</a:t>
                      </a: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(combination of oversampling + cleaning) to balance the dataset and improve fairness in learning.</a:t>
                      </a:r>
                      <a:endParaRPr lang="en-IN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33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Overfitting of model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Model performed well on training data but poorly on testing data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Introduced </a:t>
                      </a: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Dropout layers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regularization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and </a:t>
                      </a: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cross-validation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to reduce overfitting and improve generalization</a:t>
                      </a:r>
                      <a:endParaRPr lang="en-IN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433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 Slow convergence during training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Model took longer to reach optimal accuracy.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Used the </a:t>
                      </a: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Adam optimizer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with an optimal learning rate of </a:t>
                      </a: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0.001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ensuring faster and smoother convergence.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0688373"/>
                  </a:ext>
                </a:extLst>
              </a:tr>
              <a:tr h="7433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 Limited dataset and fewer features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The dataset had restricted information and small sample size.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Integrated </a:t>
                      </a: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Transfer Learning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to reuse pre-trained weights, improving learning efficiency and accuracy.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6947631"/>
                  </a:ext>
                </a:extLst>
              </a:tr>
              <a:tr h="7433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 Lack of interpretability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Model predictions were difficult to understand for medical use.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Added </a:t>
                      </a: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feature importance visualization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and </a:t>
                      </a: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evaluation metrics (ROC, F1, Precision, Recall)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to enhance explainability.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0341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2491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9234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of Frontend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21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B18107-4292-50E9-182D-495FBB3C0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667" y="933061"/>
            <a:ext cx="9910665" cy="5423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6514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108B5B-8009-EBCC-5307-7EF620497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27E7CF-A531-7104-9A22-CD6618215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34FF43-B1E7-2A42-B912-F6BB0BDC0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22</a:t>
            </a:fld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F85FC2-6F4A-930B-3B64-312DAB390CD3}"/>
              </a:ext>
            </a:extLst>
          </p:cNvPr>
          <p:cNvSpPr txBox="1"/>
          <p:nvPr/>
        </p:nvSpPr>
        <p:spPr>
          <a:xfrm>
            <a:off x="4204505" y="101535"/>
            <a:ext cx="60940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of Frontend</a:t>
            </a:r>
            <a:endParaRPr lang="en-IN" sz="240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602E42-0D1D-C0A3-AE95-45438EB7D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80"/>
            <a:ext cx="3905416" cy="6009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39CBF6-482C-E6AF-2401-E3651392D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6579" y="563200"/>
            <a:ext cx="8658842" cy="579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061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CE7C86-20CA-59CF-2595-550934255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E0BA75-5C58-7ACC-161F-178FD659F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5F4132-BFF8-2AE2-72A9-C90E672A3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769D9-4F39-3897-4E16-A63BC046E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23</a:t>
            </a:fld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A5344F-58FD-1130-BF44-82A66D0CE286}"/>
              </a:ext>
            </a:extLst>
          </p:cNvPr>
          <p:cNvSpPr txBox="1"/>
          <p:nvPr/>
        </p:nvSpPr>
        <p:spPr>
          <a:xfrm>
            <a:off x="4204505" y="101535"/>
            <a:ext cx="60940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of Frontend</a:t>
            </a:r>
            <a:endParaRPr lang="en-IN" sz="240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94EB2D-8B7B-06BA-76BF-CC23E454D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80"/>
            <a:ext cx="3905416" cy="6009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11CB26-F369-C3A8-BF76-2066D43818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513" y="664738"/>
            <a:ext cx="11122091" cy="5590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5778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AA0B73-6CA5-E775-F5C6-1BFF6189A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09B01B-71CE-0B80-2644-CB49A8E68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E3A1CB-EF01-93C1-A86A-38F8BD63B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24</a:t>
            </a:fld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DCD86D-4A7E-74DD-5207-DFABDE68309A}"/>
              </a:ext>
            </a:extLst>
          </p:cNvPr>
          <p:cNvSpPr txBox="1"/>
          <p:nvPr/>
        </p:nvSpPr>
        <p:spPr>
          <a:xfrm>
            <a:off x="4038600" y="136525"/>
            <a:ext cx="60940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of Frontend</a:t>
            </a:r>
            <a:endParaRPr lang="en-IN" sz="280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293FE92-8B18-F71D-75BB-C2D407E11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80"/>
            <a:ext cx="3762900" cy="5790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9EEFE0-8391-3FB7-432F-82DE1BBE2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576" y="659745"/>
            <a:ext cx="9293289" cy="5679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5739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E69651-936A-290A-1779-9373FACA1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228ED4-FDED-DAA7-FD41-5D6B002B7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C8A989-489E-4ED0-0172-DD62B5D22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25</a:t>
            </a:fld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8F7FB3-8A57-3F6D-5664-7A1CDACED8C1}"/>
              </a:ext>
            </a:extLst>
          </p:cNvPr>
          <p:cNvSpPr txBox="1"/>
          <p:nvPr/>
        </p:nvSpPr>
        <p:spPr>
          <a:xfrm>
            <a:off x="4253460" y="246959"/>
            <a:ext cx="6355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rtl="0" eaLnBrk="1" latinLnBrk="0" hangingPunct="1">
              <a:buNone/>
            </a:pPr>
            <a:r>
              <a:rPr lang="en-US" sz="24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Implementation of Frontend</a:t>
            </a:r>
            <a:endParaRPr lang="en-IN" sz="2400" dirty="0">
              <a:effectLst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7097839-7649-0E7F-C454-6C9F691B1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80"/>
            <a:ext cx="3762900" cy="5790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1DE3B2C-8C94-16B7-82D2-86B809AB0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950" y="774441"/>
            <a:ext cx="9462099" cy="5581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8638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A86E1A-D3B3-3745-7396-F60CBFD18C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532650-0318-4622-AA4F-BD29B51C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EAF076-2D2C-C902-D2C6-36AC16F22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1ECA81-1EB2-A703-404A-C2E85B1F8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26</a:t>
            </a:fld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E5C6C3-FD37-FD50-18F2-FBBA16594648}"/>
              </a:ext>
            </a:extLst>
          </p:cNvPr>
          <p:cNvSpPr txBox="1"/>
          <p:nvPr/>
        </p:nvSpPr>
        <p:spPr>
          <a:xfrm>
            <a:off x="4393419" y="273475"/>
            <a:ext cx="6355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rtl="0" eaLnBrk="1" latinLnBrk="0" hangingPunct="1">
              <a:buNone/>
            </a:pPr>
            <a:r>
              <a:rPr lang="en-US" sz="24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Implementation of Frontend</a:t>
            </a:r>
            <a:endParaRPr lang="en-IN" sz="2400" dirty="0">
              <a:effectLst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19B0AE6-2D7E-B60F-BE09-9609B9F95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80"/>
            <a:ext cx="3762900" cy="5790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E45F76-8CF9-B80F-CAAD-514C1960E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722" y="783771"/>
            <a:ext cx="10478278" cy="5636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9567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C61F6A-367E-0678-207A-ABA519A1E4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3B1885-E35D-381E-5F3B-DEDE84916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EFC4FC-BAB1-4B30-4795-EA10BBCF9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FE7A9E-AB82-C974-B7BC-9A6E6218D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27</a:t>
            </a:fld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93CE22-8A82-BD80-977E-70E2676226F2}"/>
              </a:ext>
            </a:extLst>
          </p:cNvPr>
          <p:cNvSpPr txBox="1"/>
          <p:nvPr/>
        </p:nvSpPr>
        <p:spPr>
          <a:xfrm>
            <a:off x="4038600" y="122460"/>
            <a:ext cx="6355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rtl="0" eaLnBrk="1" latinLnBrk="0" hangingPunct="1">
              <a:buNone/>
            </a:pPr>
            <a:r>
              <a:rPr lang="en-US" sz="24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Implementation of Frontend</a:t>
            </a:r>
            <a:endParaRPr lang="en-IN" sz="2400" dirty="0">
              <a:effectLst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BBF9964-646D-5B8A-1130-32236141E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80"/>
            <a:ext cx="3762900" cy="5790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6AF3D25-3D4D-2916-52BA-E8B50110FF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690" y="877078"/>
            <a:ext cx="10133045" cy="530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8623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113FF1-392B-C7B6-46FE-EC9BC1B26C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A590AE-3972-6078-073A-007D498D0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144011-D9EE-6C64-EFFB-ECD297D6A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3AE37-CA39-3FD4-A7D3-66468342B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28</a:t>
            </a:fld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177F6C-04D5-D0AA-C21E-1ED2CB424071}"/>
              </a:ext>
            </a:extLst>
          </p:cNvPr>
          <p:cNvSpPr txBox="1"/>
          <p:nvPr/>
        </p:nvSpPr>
        <p:spPr>
          <a:xfrm>
            <a:off x="4038600" y="168628"/>
            <a:ext cx="6355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rtl="0" eaLnBrk="1" latinLnBrk="0" hangingPunct="1">
              <a:buNone/>
            </a:pPr>
            <a:r>
              <a:rPr lang="en-US" sz="24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Implementation of Frontend</a:t>
            </a:r>
            <a:endParaRPr lang="en-IN" sz="2400" dirty="0">
              <a:effectLst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C224A86-654C-1A98-EAC8-514181488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80"/>
            <a:ext cx="3762900" cy="5790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8658E3-B427-1595-5CBC-97EDF5F672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632" y="642807"/>
            <a:ext cx="8998735" cy="571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2824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074915-C251-015B-F636-84FB08930E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F3CDFD-21D7-AC48-6183-09064DF03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767766-A401-89EC-65C8-6BF765852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174A3B-1DAF-8A03-6EA1-4F038BBC9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29</a:t>
            </a:fld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96A6CF-80AC-BB59-2C07-15701FAC36C4}"/>
              </a:ext>
            </a:extLst>
          </p:cNvPr>
          <p:cNvSpPr txBox="1"/>
          <p:nvPr/>
        </p:nvSpPr>
        <p:spPr>
          <a:xfrm>
            <a:off x="3971834" y="136525"/>
            <a:ext cx="6355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rtl="0" eaLnBrk="1" latinLnBrk="0" hangingPunct="1">
              <a:buNone/>
            </a:pPr>
            <a:r>
              <a:rPr lang="en-US" sz="24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Implementation of Frontend</a:t>
            </a:r>
            <a:endParaRPr lang="en-IN" sz="2400" dirty="0">
              <a:effectLst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7050170-8C6B-96FF-324D-3161FE76A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80"/>
            <a:ext cx="3762900" cy="5790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E97DD7-444A-DE5F-5706-E22EB7E687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5787" y="642807"/>
            <a:ext cx="8880426" cy="571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773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763879"/>
          </a:xfrm>
        </p:spPr>
        <p:txBody>
          <a:bodyPr/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F6D0F4-0F98-9A28-3386-CCCD30F7AD43}"/>
              </a:ext>
            </a:extLst>
          </p:cNvPr>
          <p:cNvSpPr txBox="1"/>
          <p:nvPr/>
        </p:nvSpPr>
        <p:spPr>
          <a:xfrm>
            <a:off x="1180618" y="1010245"/>
            <a:ext cx="10331322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300">
                <a:latin typeface="Times New Roman" panose="02020603050405020304" pitchFamily="18" charset="0"/>
                <a:cs typeface="Times New Roman" panose="02020603050405020304" pitchFamily="18" charset="0"/>
              </a:rPr>
              <a:t>Stroke is a major global health issue and a leading cause of death and long-term disability, making early risk identification crucial for timely treatment and prevention.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300">
                <a:latin typeface="Times New Roman" panose="02020603050405020304" pitchFamily="18" charset="0"/>
                <a:cs typeface="Times New Roman" panose="02020603050405020304" pitchFamily="18" charset="0"/>
              </a:rPr>
              <a:t>This study proposes a Deep Learning–based Stroke Prediction Model designed to assess stroke risk using real-world healthcare datasets with significant class imbalance.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300">
                <a:latin typeface="Times New Roman" panose="02020603050405020304" pitchFamily="18" charset="0"/>
                <a:cs typeface="Times New Roman" panose="02020603050405020304" pitchFamily="18" charset="0"/>
              </a:rPr>
              <a:t>To handle the imbalance and improve data quality, the model incorporates SMOTEENN sampling, data preprocessing, and cross-validation, ensuring robust and unbiased learning.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300">
                <a:latin typeface="Times New Roman" panose="02020603050405020304" pitchFamily="18" charset="0"/>
                <a:cs typeface="Times New Roman" panose="02020603050405020304" pitchFamily="18" charset="0"/>
              </a:rPr>
              <a:t>Transfer Learning was applied to enhance model generalization and overcome limitations of scarce stroke data, improving the model’s adaptability.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30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model achieved 95.24% accuracy and 95.52% F1-score, proving that effective data preparation, intelligent preprocessing, and feature selection can significantly improve stroke prediction and aid doctors in early intervention.</a:t>
            </a:r>
            <a:endParaRPr lang="en-IN" sz="23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91089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E44B87-B4F9-4674-D3BA-69EAA7AFD0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1032E2-133F-E1A7-BB6C-A53A23813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3D07A1-B9D4-06B2-75D3-471C90586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0841B6-3686-2C8A-A60B-15CFF27A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30</a:t>
            </a:fld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1102DF-A087-91F3-E32E-AF9CA3B3B583}"/>
              </a:ext>
            </a:extLst>
          </p:cNvPr>
          <p:cNvSpPr txBox="1"/>
          <p:nvPr/>
        </p:nvSpPr>
        <p:spPr>
          <a:xfrm>
            <a:off x="4132163" y="195350"/>
            <a:ext cx="6355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rtl="0" eaLnBrk="1" latinLnBrk="0" hangingPunct="1">
              <a:buNone/>
            </a:pPr>
            <a:r>
              <a:rPr lang="en-US" sz="24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Implementation of Frontend</a:t>
            </a:r>
            <a:endParaRPr lang="en-IN" sz="2400" dirty="0">
              <a:effectLst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529A260-5CF6-0A99-2EB6-891A25837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80"/>
            <a:ext cx="3762900" cy="5790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300B265-8B1F-745C-3596-5550CB8138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6042" y="642807"/>
            <a:ext cx="8079916" cy="571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5275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DEFECE-E300-B95A-616B-C02DDD3689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AFD014-9DE7-B2D5-0AEF-C4EFD4CC9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8D45CE-F686-0CD4-B257-62209D587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D975CE-821B-0856-2B72-1C3FF4B31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31</a:t>
            </a:fld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30F4A9-7AA0-9CEE-06C3-D7B76FFAB3BF}"/>
              </a:ext>
            </a:extLst>
          </p:cNvPr>
          <p:cNvSpPr txBox="1"/>
          <p:nvPr/>
        </p:nvSpPr>
        <p:spPr>
          <a:xfrm>
            <a:off x="4197476" y="173287"/>
            <a:ext cx="6355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rtl="0" eaLnBrk="1" latinLnBrk="0" hangingPunct="1">
              <a:buNone/>
            </a:pPr>
            <a:r>
              <a:rPr lang="en-US" sz="24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Implementation of Frontend</a:t>
            </a:r>
            <a:endParaRPr lang="en-IN" sz="2400" dirty="0">
              <a:effectLst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CABBBF-F1A9-D1E9-3D91-05AE6DBA8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80"/>
            <a:ext cx="3762900" cy="5790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002383-4D41-F71A-7BD4-32DCE72C5D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233" y="811763"/>
            <a:ext cx="11252718" cy="5609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2470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05118"/>
            <a:ext cx="10515600" cy="726142"/>
          </a:xfrm>
        </p:spPr>
        <p:txBody>
          <a:bodyPr/>
          <a:lstStyle/>
          <a:p>
            <a:r>
              <a:rPr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</a:t>
            </a:r>
            <a:r>
              <a:rPr lang="en-IN" b="1">
                <a:latin typeface="Times New Roman" panose="02020603050405020304" pitchFamily="18" charset="0"/>
                <a:cs typeface="Times New Roman" panose="02020603050405020304" pitchFamily="18" charset="0"/>
              </a:rPr>
              <a:t>RESULTS &amp; ANALYSIS</a:t>
            </a:r>
            <a:endParaRPr lang="en-IN" b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32</a:t>
            </a:fld>
            <a:endParaRPr lang="en-IN"/>
          </a:p>
        </p:txBody>
      </p:sp>
      <p:graphicFrame>
        <p:nvGraphicFramePr>
          <p:cNvPr id="27" name="Content Placeholder 2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9749859"/>
              </p:ext>
            </p:extLst>
          </p:nvPr>
        </p:nvGraphicFramePr>
        <p:xfrm>
          <a:off x="838200" y="1331260"/>
          <a:ext cx="9854680" cy="366113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9709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09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09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09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709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91611"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6031">
                <a:tc>
                  <a:txBody>
                    <a:bodyPr/>
                    <a:lstStyle/>
                    <a:p>
                      <a:pPr marR="2540" indent="120015" algn="l">
                        <a:lnSpc>
                          <a:spcPct val="107000"/>
                        </a:lnSpc>
                        <a:spcAft>
                          <a:spcPts val="25"/>
                        </a:spcAft>
                        <a:buNone/>
                      </a:pPr>
                      <a:r>
                        <a:rPr lang="en-IN" sz="2000" b="1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TL-DNN</a:t>
                      </a:r>
                    </a:p>
                  </a:txBody>
                  <a:tcPr marL="76200" marR="73025" marT="0" marB="83185" anchor="ctr"/>
                </a:tc>
                <a:tc>
                  <a:txBody>
                    <a:bodyPr/>
                    <a:lstStyle/>
                    <a:p>
                      <a:pPr marR="2540" indent="120015" algn="l">
                        <a:lnSpc>
                          <a:spcPct val="107000"/>
                        </a:lnSpc>
                        <a:spcAft>
                          <a:spcPts val="25"/>
                        </a:spcAft>
                        <a:buNone/>
                      </a:pPr>
                      <a:r>
                        <a:rPr lang="en-IN" sz="2000" b="1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95.3%</a:t>
                      </a:r>
                    </a:p>
                  </a:txBody>
                  <a:tcPr marL="76200" marR="73025" marT="0" marB="83185" anchor="ctr"/>
                </a:tc>
                <a:tc>
                  <a:txBody>
                    <a:bodyPr/>
                    <a:lstStyle/>
                    <a:p>
                      <a:pPr marR="2540" indent="120015" algn="l">
                        <a:lnSpc>
                          <a:spcPct val="107000"/>
                        </a:lnSpc>
                        <a:spcAft>
                          <a:spcPts val="25"/>
                        </a:spcAft>
                        <a:buNone/>
                      </a:pPr>
                      <a:r>
                        <a:rPr lang="en-IN" sz="2000" b="1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93.6</a:t>
                      </a:r>
                    </a:p>
                  </a:txBody>
                  <a:tcPr marL="76200" marR="73025" marT="0" marB="83185" anchor="ctr"/>
                </a:tc>
                <a:tc>
                  <a:txBody>
                    <a:bodyPr/>
                    <a:lstStyle/>
                    <a:p>
                      <a:pPr marR="2540" indent="120015" algn="l">
                        <a:lnSpc>
                          <a:spcPct val="107000"/>
                        </a:lnSpc>
                        <a:spcAft>
                          <a:spcPts val="25"/>
                        </a:spcAft>
                        <a:buNone/>
                      </a:pPr>
                      <a:r>
                        <a:rPr lang="en-IN" sz="2000" b="1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97.69</a:t>
                      </a:r>
                    </a:p>
                  </a:txBody>
                  <a:tcPr marL="76200" marR="73025" marT="0" marB="83185" anchor="ctr"/>
                </a:tc>
                <a:tc>
                  <a:txBody>
                    <a:bodyPr/>
                    <a:lstStyle/>
                    <a:p>
                      <a:pPr marR="2540" indent="120015" algn="l">
                        <a:lnSpc>
                          <a:spcPct val="107000"/>
                        </a:lnSpc>
                        <a:spcAft>
                          <a:spcPts val="25"/>
                        </a:spcAft>
                        <a:buNone/>
                      </a:pPr>
                      <a:r>
                        <a:rPr lang="en-IN" sz="2000" b="1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98.6</a:t>
                      </a:r>
                    </a:p>
                  </a:txBody>
                  <a:tcPr marL="76200" marR="73025" marT="0" marB="8318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2563"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82.46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82.24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492"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Decision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87.54%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86.37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88.33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87.34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492"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91.12%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90.42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91.87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91.14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492"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KNN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87.42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89.06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88.23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4492"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90.25%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89.69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90.82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90.25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4492">
                <a:tc>
                  <a:txBody>
                    <a:bodyPr/>
                    <a:lstStyle/>
                    <a:p>
                      <a:r>
                        <a:rPr lang="en-IN" sz="2000" b="1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XGBoost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93.34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92.76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94.12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93.43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8" name="Rectangle 27"/>
          <p:cNvSpPr/>
          <p:nvPr/>
        </p:nvSpPr>
        <p:spPr>
          <a:xfrm>
            <a:off x="838200" y="4889241"/>
            <a:ext cx="105156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TL-DNN model achieved the highest performance among all compared models, attaining an impressive accuracy of 95.3%, which surpasses traditional machine learning models such as </a:t>
            </a:r>
            <a:r>
              <a:rPr lang="en-US" sz="240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(93.34%), Random Forest (91.12%), and SVM (90.25%).</a:t>
            </a:r>
            <a:endParaRPr lang="en-I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72551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30306"/>
            <a:ext cx="10515600" cy="900953"/>
          </a:xfrm>
        </p:spPr>
        <p:txBody>
          <a:bodyPr/>
          <a:lstStyle/>
          <a:p>
            <a:pPr algn="ctr"/>
            <a:r>
              <a:rPr lang="en-IN" b="1">
                <a:latin typeface="Times New Roman" panose="02020603050405020304" pitchFamily="18" charset="0"/>
                <a:cs typeface="Times New Roman" panose="02020603050405020304" pitchFamily="18" charset="0"/>
              </a:rPr>
              <a:t>RESULTS &amp; ANALYSIS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33</a:t>
            </a:fld>
            <a:endParaRPr lang="en-IN"/>
          </a:p>
        </p:txBody>
      </p:sp>
      <p:pic>
        <p:nvPicPr>
          <p:cNvPr id="7" name="Content Placeholder 6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1331259"/>
            <a:ext cx="5464628" cy="457517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79978" y="1534047"/>
            <a:ext cx="5547597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training and validation accuracies of the TL-DNN model consistently improve over epochs, reaching around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95% and 97% respectively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showing strong learning capability and reliable generalization.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close alignment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both curves indicates that the TL-DNN model effectively avoids overfitting while maintaining high validation performance across epochs.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33721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30306"/>
            <a:ext cx="10515600" cy="900953"/>
          </a:xfrm>
        </p:spPr>
        <p:txBody>
          <a:bodyPr/>
          <a:lstStyle/>
          <a:p>
            <a:pPr algn="ctr"/>
            <a:r>
              <a:rPr lang="en-IN" b="1">
                <a:latin typeface="Times New Roman" panose="02020603050405020304" pitchFamily="18" charset="0"/>
                <a:cs typeface="Times New Roman" panose="02020603050405020304" pitchFamily="18" charset="0"/>
              </a:rPr>
              <a:t>RESULTS &amp; ANALYSIS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34</a:t>
            </a:fld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470647" y="1781175"/>
            <a:ext cx="5967475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Both training and validation losses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decrease steadily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, with validation loss dropping below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0.15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, reflecting efficient optimization and robust model </a:t>
            </a:r>
            <a:r>
              <a:rPr lang="en-US" sz="240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convergence.This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hints at good generalization and no signs of overfitting.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stable reduction in loss values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throughout training suggests that the TL-DNN model learned meaningful features without significant variance or instability.</a:t>
            </a:r>
          </a:p>
          <a:p>
            <a:pPr algn="just"/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Content Placeholder 8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62057" y="1517679"/>
            <a:ext cx="4605254" cy="447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0178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3951" y="386011"/>
            <a:ext cx="9086461" cy="687010"/>
          </a:xfrm>
        </p:spPr>
        <p:txBody>
          <a:bodyPr>
            <a:normAutofit fontScale="90000"/>
          </a:bodyPr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35</a:t>
            </a:fld>
            <a:endParaRPr lang="en-IN"/>
          </a:p>
        </p:txBody>
      </p:sp>
      <p:sp>
        <p:nvSpPr>
          <p:cNvPr id="7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690466" y="1521706"/>
            <a:ext cx="10961640" cy="31916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Deep Stroke Prediction model achieved 95.28% accuracy, effectively identifying stroke risk early.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use of SMOTEENN improved learning from imbalanced data, ensuring fair and reliable predictions.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model consistently performed well across multiple data checks, reducing the chance of missed stroke cases.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836552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76B456-BB03-7098-40F0-35E796FC5A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0E7B9-C8FF-2279-9511-822396BF7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467" y="386011"/>
            <a:ext cx="10849946" cy="687010"/>
          </a:xfrm>
        </p:spPr>
        <p:txBody>
          <a:bodyPr>
            <a:normAutofit fontScale="90000"/>
          </a:bodyPr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FCE7E-EAFB-5B70-00F2-A75E76015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9A6D01-9DC8-633C-A8EB-B540B9ED1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DEDBB-1CAB-DAA9-8D4A-D292B7AB8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36</a:t>
            </a:fld>
            <a:endParaRPr lang="en-IN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093BAFD-B6BA-F600-F672-6F2199FFC6C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0466" y="811768"/>
            <a:ext cx="10961640" cy="46115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 the model using data from multiple hospitals to ensure clinical reliability.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systems that analyze brain scan images (MRI/CT) for deeper stroke insights.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doctor-friendly explainable interfaces to improve trust and ease of use.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 the system into hospital networks for real-time stroke risk monitoring and quick medical response.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62380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2032"/>
          </a:xfrm>
        </p:spPr>
        <p:txBody>
          <a:bodyPr/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37</a:t>
            </a:fld>
            <a:endParaRPr lang="en-IN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9F2F11B-D65E-0236-638A-3DDD1D02547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26721" y="1303578"/>
            <a:ext cx="11578272" cy="4616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W. H. O. Dr Hanan </a:t>
            </a:r>
            <a:r>
              <a:rPr kumimoji="0" lang="en-US" altLang="en-US" sz="1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Balkhy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“Stroke, cerebrovascular accident,”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World Health Organization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2024.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V. L. Feigin, B. </a:t>
            </a:r>
            <a:r>
              <a:rPr kumimoji="0" lang="en-US" altLang="en-US" sz="1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Norrving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G. A. Mensah, “Global burden of stroke,”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Circulation Research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vol. 120, no. 3, pp. 439–448, 2017.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B. C. V. Campbell, “</a:t>
            </a:r>
            <a:r>
              <a:rPr kumimoji="0" lang="en-US" altLang="en-US" sz="1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Ischaemic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stroke: Pathophysiology and principles of treatment,”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Journal of Stroke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vol. 14, no. 6, pp. 574–584, 2019.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D. Mukherjee and A. Patil, “Early prediction of stroke using machine learning and deep learning models,”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IJETER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vol. 8, no. 5, pp. 1946–1951, 2020.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A. Mirajkar, “Stroke prediction using machine learning techniques,”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Journal of Engineering Research and Technology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vol. 9, no. 6, pp. 382–386, 2020.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X. Liang, “Stroke prediction using deep learning,”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BioMed Informatics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vol. 20, no. 4, pp. 243–251, 2022.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H. Nair, “CNN-based stroke risk prediction using smartwatch-generated physiological data,”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Sensors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2024.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Y. Tanaka, “Real-time stroke prediction using wearable sensor data and LSTM networks,”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IEEE Journal of Biomedical and Health Informatics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2024.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M. Park, “IoT-enabled stroke monitoring and prediction using Bi-LSTM model,”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IEEE Access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2024.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S. Ali, “Stroke prediction using feature selection and </a:t>
            </a:r>
            <a:r>
              <a:rPr kumimoji="0" lang="en-US" altLang="en-US" sz="1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on Kaggle dataset,”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Proceedings of the International Conference on Health Informatics (ICHI)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2024.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S. </a:t>
            </a:r>
            <a:r>
              <a:rPr kumimoji="0" lang="en-US" altLang="en-US" sz="1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Mamidala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S. Moturi, S. Rao, J. Bolla, and K. Reddy, “Machine learning models for chronic renal disease prediction,” in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Science and Applications. ICDSA 2023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Springer, Singapore, 2024, vol. 819, pp. 291–301.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S. L. </a:t>
            </a:r>
            <a:r>
              <a:rPr kumimoji="0" lang="en-US" altLang="en-US" sz="1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Jagannadham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K. L. </a:t>
            </a:r>
            <a:r>
              <a:rPr kumimoji="0" lang="en-US" altLang="en-US" sz="1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Nadh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M. Sireesha, “Brain </a:t>
            </a:r>
            <a:r>
              <a:rPr kumimoji="0" lang="en-US" altLang="en-US" sz="1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tumour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detection using CNN,” in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2021 Fifth International Conference on I-SMAC (IoT in Social, Mobile, Analytics and Cloud)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1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Palladam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India, 2021, pp. 734–739.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A. Seva, S. N. Tirumala Rao, and M. Sireesha, “Prediction of liver disease with random forest classifier through SMOTE-ENN balancing,” in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IEEE 13th International Conference on Communication Systems and Network Technologies (CSNT)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Jabalpur, India, 2024, pp. 928–933.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K. V. N. Reddy, “Automated traffic sign recognition via CNN deep learning,” in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IEEE IATMSI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2025.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I. </a:t>
            </a:r>
            <a:r>
              <a:rPr kumimoji="0" lang="en-US" altLang="en-US" sz="1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Kavakiotis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“Machine learning and data mining methods in diabetes research,”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Computational and Structural Biotechnology Journal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vol. 15, pp. 104–116, 2017.</a:t>
            </a:r>
          </a:p>
        </p:txBody>
      </p:sp>
    </p:spTree>
    <p:extLst>
      <p:ext uri="{BB962C8B-B14F-4D97-AF65-F5344CB8AC3E}">
        <p14:creationId xmlns:p14="http://schemas.microsoft.com/office/powerpoint/2010/main" val="24510123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ACKNOWLEDGEMENTS</a:t>
            </a:r>
            <a:endParaRPr lang="en-I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8565" y="1573306"/>
            <a:ext cx="11066929" cy="4783044"/>
          </a:xfrm>
        </p:spPr>
        <p:txBody>
          <a:bodyPr>
            <a:no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would like to express our sincere gratitude to the faculty and staff of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Narasaraopeta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Engineering College for their guidance and encouragement throughout the development of this project. Their insights and expertise have been invaluable.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also extend our thanks to the administration for providing the necessary resources and a platform to showcase our work. This opportunity has been instrumental in enhancing our learning and growth.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any questions or further discussions, feel free to reach out:-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No:BG11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Guide: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Tupakula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Sai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Sarnya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Roll No’s: 22471A05D3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22471A05B4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22471A0586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38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059988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39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40E4EB-4ECD-17B6-333E-19F5E4D33A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0890" y="1447523"/>
            <a:ext cx="6230219" cy="3962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913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AA4F36-AB00-F2C4-B47F-6381355DE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630" y="1342664"/>
            <a:ext cx="10636170" cy="3657961"/>
          </a:xfrm>
        </p:spPr>
        <p:txBody>
          <a:bodyPr>
            <a:noAutofit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Brief Overview:</a:t>
            </a:r>
          </a:p>
          <a:p>
            <a:pPr>
              <a:lnSpc>
                <a:spcPct val="13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Stroke is a life-threatening disease that causes severe disability and death if not detected early.</a:t>
            </a:r>
          </a:p>
          <a:p>
            <a:pPr>
              <a:lnSpc>
                <a:spcPct val="13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uses clinical and patient data to predict stroke risk with higher accuracy.</a:t>
            </a:r>
          </a:p>
          <a:p>
            <a:pPr>
              <a:lnSpc>
                <a:spcPct val="13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AI-based system helps doctors make faster and more reliable medical decisions.</a:t>
            </a:r>
          </a:p>
          <a:p>
            <a:pPr marL="0" indent="0">
              <a:lnSpc>
                <a:spcPct val="130000"/>
              </a:lnSpc>
              <a:spcBef>
                <a:spcPts val="500"/>
              </a:spcBef>
              <a:spcAft>
                <a:spcPts val="500"/>
              </a:spcAft>
              <a:buNone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575424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5F805-8D4F-49DA-17B6-202576FD3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C17DD-5520-E1F7-E8F1-14920FAFA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IN"/>
          </a:p>
          <a:p>
            <a:pPr marL="0" indent="0" algn="ctr">
              <a:buNone/>
            </a:pPr>
            <a:r>
              <a:rPr lang="en-IN" sz="7000"/>
              <a:t>Thank You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C84485-A1ED-7863-085C-4AAF5E55D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AEB0F-86FC-AE25-C65B-D86518046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B5E8A2-E2B1-1A1C-0916-19CA13CB2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40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6005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A721AC-231C-4E52-4E58-02835815B9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8C5517A-352A-E3EC-C634-F0747B57A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63E45A4-D81B-E399-EE91-E56243E2E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630" y="1342664"/>
            <a:ext cx="10636170" cy="3657961"/>
          </a:xfrm>
        </p:spPr>
        <p:txBody>
          <a:bodyPr>
            <a:noAutofit/>
          </a:bodyPr>
          <a:lstStyle/>
          <a:p>
            <a:pPr marL="0" indent="0">
              <a:lnSpc>
                <a:spcPct val="13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Motivation: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stroke diagnosis is time-consuming and may lead to human errors.</a:t>
            </a:r>
          </a:p>
          <a:p>
            <a:pPr>
              <a:lnSpc>
                <a:spcPct val="1300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 with SMOTEENN improves prediction accuracy by handling imbalanced medical data.</a:t>
            </a:r>
          </a:p>
          <a:p>
            <a:pPr>
              <a:lnSpc>
                <a:spcPct val="1300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Transfer Learning enables faster model training and better performance with limited datasets.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6552B-79A6-AA1A-78DC-2BB34142C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3F60DA-0FD9-CFD9-8DDA-243E997F3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CAF93-CA96-D076-E988-C016E7811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6214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E78E03-9D83-EDB7-5926-0AAD26D745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75729E7-478D-1CBD-51DE-111C791E6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620D7F2-96B5-EB42-F24A-182483ED5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630" y="1342664"/>
            <a:ext cx="10636170" cy="3657961"/>
          </a:xfrm>
        </p:spPr>
        <p:txBody>
          <a:bodyPr>
            <a:noAutofit/>
          </a:bodyPr>
          <a:lstStyle/>
          <a:p>
            <a:pPr marL="0" indent="0">
              <a:lnSpc>
                <a:spcPct val="13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Relevance:</a:t>
            </a:r>
          </a:p>
          <a:p>
            <a:pPr>
              <a:lnSpc>
                <a:spcPct val="1300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framework supports real-time stroke risk prediction in intelligent healthcare systems.</a:t>
            </a:r>
          </a:p>
          <a:p>
            <a:pPr>
              <a:lnSpc>
                <a:spcPct val="1300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helps in early prevention and timely treatment, reducing mortality and complications.</a:t>
            </a:r>
          </a:p>
          <a:p>
            <a:pPr>
              <a:lnSpc>
                <a:spcPct val="130000"/>
              </a:lnSpc>
              <a:spcBef>
                <a:spcPts val="500"/>
              </a:spcBef>
              <a:spcAft>
                <a:spcPts val="5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can be integrated into hospitals and health monitoring applications for smart healthcare.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44D6FD-5612-C248-AC47-ED174227A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8E06E1-0C0A-CE66-FBDA-26EE16E96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6121B-991F-5F27-E5B0-F43140C14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248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665174"/>
            <a:ext cx="10173182" cy="562154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AA4F36-AB00-F2C4-B47F-6381355DE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3E8CACDC-CE1B-448A-5D5F-BF4D715F95AE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5492C34-DF62-E3B9-3F6C-997B49ACCC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034045"/>
              </p:ext>
            </p:extLst>
          </p:nvPr>
        </p:nvGraphicFramePr>
        <p:xfrm>
          <a:off x="762000" y="1646238"/>
          <a:ext cx="10667999" cy="383073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99515">
                  <a:extLst>
                    <a:ext uri="{9D8B030D-6E8A-4147-A177-3AD203B41FA5}">
                      <a16:colId xmlns:a16="http://schemas.microsoft.com/office/drawing/2014/main" val="166576671"/>
                    </a:ext>
                  </a:extLst>
                </a:gridCol>
                <a:gridCol w="1916206">
                  <a:extLst>
                    <a:ext uri="{9D8B030D-6E8A-4147-A177-3AD203B41FA5}">
                      <a16:colId xmlns:a16="http://schemas.microsoft.com/office/drawing/2014/main" val="946789180"/>
                    </a:ext>
                  </a:extLst>
                </a:gridCol>
                <a:gridCol w="1596838">
                  <a:extLst>
                    <a:ext uri="{9D8B030D-6E8A-4147-A177-3AD203B41FA5}">
                      <a16:colId xmlns:a16="http://schemas.microsoft.com/office/drawing/2014/main" val="3483638722"/>
                    </a:ext>
                  </a:extLst>
                </a:gridCol>
                <a:gridCol w="1647266">
                  <a:extLst>
                    <a:ext uri="{9D8B030D-6E8A-4147-A177-3AD203B41FA5}">
                      <a16:colId xmlns:a16="http://schemas.microsoft.com/office/drawing/2014/main" val="1190061112"/>
                    </a:ext>
                  </a:extLst>
                </a:gridCol>
                <a:gridCol w="1928781">
                  <a:extLst>
                    <a:ext uri="{9D8B030D-6E8A-4147-A177-3AD203B41FA5}">
                      <a16:colId xmlns:a16="http://schemas.microsoft.com/office/drawing/2014/main" val="3469305604"/>
                    </a:ext>
                  </a:extLst>
                </a:gridCol>
                <a:gridCol w="1483516">
                  <a:extLst>
                    <a:ext uri="{9D8B030D-6E8A-4147-A177-3AD203B41FA5}">
                      <a16:colId xmlns:a16="http://schemas.microsoft.com/office/drawing/2014/main" val="3853106642"/>
                    </a:ext>
                  </a:extLst>
                </a:gridCol>
                <a:gridCol w="1495877">
                  <a:extLst>
                    <a:ext uri="{9D8B030D-6E8A-4147-A177-3AD203B41FA5}">
                      <a16:colId xmlns:a16="http://schemas.microsoft.com/office/drawing/2014/main" val="1601472594"/>
                    </a:ext>
                  </a:extLst>
                </a:gridCol>
              </a:tblGrid>
              <a:tr h="511054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Journal</a:t>
                      </a:r>
                      <a:r>
                        <a:rPr lang="en-US" sz="16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Name &amp; Year</a:t>
                      </a:r>
                      <a:endParaRPr lang="en-US" sz="16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Methodology Adapted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Key Findings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Gaps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7051210"/>
                  </a:ext>
                </a:extLst>
              </a:tr>
              <a:tr h="177524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Hybrid Deep Learning Approach for Improved Detection of Ischemic Stroke Lesions</a:t>
                      </a:r>
                      <a:endParaRPr lang="en-US" sz="1400" b="0" i="0" kern="12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Gayatri Thakre, Rohini Raut, Chetan Puri &amp; Pravin R. Patil 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Applied Sciences (MDPI), 2025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Hybrid CNN + RNN/LSTM combining spatial and sequential features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Improved lesion detection by merging CNN spatial and LSTM temporal features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Accuracy/AUC not clearly reported; limited external validation</a:t>
                      </a:r>
                      <a:endParaRPr lang="en-US" sz="1400" b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925414"/>
                  </a:ext>
                </a:extLst>
              </a:tr>
              <a:tr h="1476378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Automated Risk Prediction of Post-Stroke Adverse Events Using Deep Learning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Oei C.W., Ng E.Y.K., Ng M.H.S., Chan Y.M., </a:t>
                      </a:r>
                      <a:r>
                        <a:rPr lang="en-IN" sz="140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Subbhuraam</a:t>
                      </a: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V.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2025 — </a:t>
                      </a:r>
                      <a:r>
                        <a:rPr lang="en-IN" sz="1400" i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Bioengineering (MDPI)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Feed-forward DNN (MLP) with LSTM for sequential patient data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First DL model predicting post-stroke depression &amp; mortality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pt-BR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Small dataset (n=179); no external validation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83578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1723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981" y="747551"/>
            <a:ext cx="10173182" cy="562154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AA4F36-AB00-F2C4-B47F-6381355DE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3E8CACDC-CE1B-448A-5D5F-BF4D715F95AE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5492C34-DF62-E3B9-3F6C-997B49ACCC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6173753"/>
              </p:ext>
            </p:extLst>
          </p:nvPr>
        </p:nvGraphicFramePr>
        <p:xfrm>
          <a:off x="838200" y="1825625"/>
          <a:ext cx="10817505" cy="4324159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68735">
                  <a:extLst>
                    <a:ext uri="{9D8B030D-6E8A-4147-A177-3AD203B41FA5}">
                      <a16:colId xmlns:a16="http://schemas.microsoft.com/office/drawing/2014/main" val="166576671"/>
                    </a:ext>
                  </a:extLst>
                </a:gridCol>
                <a:gridCol w="2082242">
                  <a:extLst>
                    <a:ext uri="{9D8B030D-6E8A-4147-A177-3AD203B41FA5}">
                      <a16:colId xmlns:a16="http://schemas.microsoft.com/office/drawing/2014/main" val="946789180"/>
                    </a:ext>
                  </a:extLst>
                </a:gridCol>
                <a:gridCol w="1619217">
                  <a:extLst>
                    <a:ext uri="{9D8B030D-6E8A-4147-A177-3AD203B41FA5}">
                      <a16:colId xmlns:a16="http://schemas.microsoft.com/office/drawing/2014/main" val="3483638722"/>
                    </a:ext>
                  </a:extLst>
                </a:gridCol>
                <a:gridCol w="1670352">
                  <a:extLst>
                    <a:ext uri="{9D8B030D-6E8A-4147-A177-3AD203B41FA5}">
                      <a16:colId xmlns:a16="http://schemas.microsoft.com/office/drawing/2014/main" val="1190061112"/>
                    </a:ext>
                  </a:extLst>
                </a:gridCol>
                <a:gridCol w="1724860">
                  <a:extLst>
                    <a:ext uri="{9D8B030D-6E8A-4147-A177-3AD203B41FA5}">
                      <a16:colId xmlns:a16="http://schemas.microsoft.com/office/drawing/2014/main" val="3469305604"/>
                    </a:ext>
                  </a:extLst>
                </a:gridCol>
                <a:gridCol w="1692853">
                  <a:extLst>
                    <a:ext uri="{9D8B030D-6E8A-4147-A177-3AD203B41FA5}">
                      <a16:colId xmlns:a16="http://schemas.microsoft.com/office/drawing/2014/main" val="3853106642"/>
                    </a:ext>
                  </a:extLst>
                </a:gridCol>
                <a:gridCol w="1559246">
                  <a:extLst>
                    <a:ext uri="{9D8B030D-6E8A-4147-A177-3AD203B41FA5}">
                      <a16:colId xmlns:a16="http://schemas.microsoft.com/office/drawing/2014/main" val="1601472594"/>
                    </a:ext>
                  </a:extLst>
                </a:gridCol>
              </a:tblGrid>
              <a:tr h="573305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Journal Name &amp; Year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Methodology Adapted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Key Findings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Gaps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7051210"/>
                  </a:ext>
                </a:extLst>
              </a:tr>
              <a:tr h="1047078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Ischemic Stroke Lesion Segmentation on Multiparametric MRI Using </a:t>
                      </a:r>
                      <a:r>
                        <a:rPr lang="en-IN" sz="140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DenseResU-NetCTPSS</a:t>
                      </a:r>
                      <a:endParaRPr lang="en-US" sz="1400" b="0" i="0" kern="12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Ankit Kandpal, Rakesh K. Gupta, Anup Singh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AI Journal (MDPI), 2025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Dense-Residual U-Net </a:t>
                      </a:r>
                      <a:r>
                        <a:rPr lang="es-ES" sz="140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</a:t>
                      </a:r>
                      <a:r>
                        <a:rPr lang="es-E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s-ES" sz="140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lesion</a:t>
                      </a:r>
                      <a:r>
                        <a:rPr lang="es-E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s-ES" sz="140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segmentation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Achieved Dice ≈ 0.65 (train), 0.47 (test)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external validation beyond ISLES-2018 dataset</a:t>
                      </a:r>
                      <a:endParaRPr lang="en-US" sz="1400" b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925414"/>
                  </a:ext>
                </a:extLst>
              </a:tr>
              <a:tr h="933061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Machine Learning and Deep Learning Algorithms for Stroke Prediction: A Meta-Analysis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Mahbod </a:t>
                      </a:r>
                      <a:r>
                        <a:rPr lang="en-IN" sz="140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Issaiy</a:t>
                      </a: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Diana Zarei, Shahriar </a:t>
                      </a:r>
                      <a:r>
                        <a:rPr lang="en-IN" sz="140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Kolahi</a:t>
                      </a: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&amp; David Liebeskind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Journal of Neurology (Springer), 2024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Comparative meta-analysis of ML &amp; DL models (LR, SVM, RF, GB, NN)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Gradient Boosting AUC ≈ 0.91; RF ≈ 0.83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Only qualitative synthesis; heterogeneous datasets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8357853"/>
                  </a:ext>
                </a:extLst>
              </a:tr>
              <a:tr h="1428559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Optimized Deep Learning Models for Stress-Based Stroke Detection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V. [Author], 2025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i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Discover Applied Sciences (Springer)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CNN–BLSTM hybrid optimized using metaheuristics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 accuracy using temporal–spatial EEG features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Dataset details unclear; no external validation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30999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8408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9409" y="866923"/>
            <a:ext cx="10173182" cy="562154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AA4F36-AB00-F2C4-B47F-6381355DE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3E8CACDC-CE1B-448A-5D5F-BF4D715F95AE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5492C34-DF62-E3B9-3F6C-997B49ACCC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6664092"/>
              </p:ext>
            </p:extLst>
          </p:nvPr>
        </p:nvGraphicFramePr>
        <p:xfrm>
          <a:off x="685264" y="1951038"/>
          <a:ext cx="11126272" cy="3602274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82114">
                  <a:extLst>
                    <a:ext uri="{9D8B030D-6E8A-4147-A177-3AD203B41FA5}">
                      <a16:colId xmlns:a16="http://schemas.microsoft.com/office/drawing/2014/main" val="166576671"/>
                    </a:ext>
                  </a:extLst>
                </a:gridCol>
                <a:gridCol w="1860768">
                  <a:extLst>
                    <a:ext uri="{9D8B030D-6E8A-4147-A177-3AD203B41FA5}">
                      <a16:colId xmlns:a16="http://schemas.microsoft.com/office/drawing/2014/main" val="946789180"/>
                    </a:ext>
                  </a:extLst>
                </a:gridCol>
                <a:gridCol w="1803042">
                  <a:extLst>
                    <a:ext uri="{9D8B030D-6E8A-4147-A177-3AD203B41FA5}">
                      <a16:colId xmlns:a16="http://schemas.microsoft.com/office/drawing/2014/main" val="3483638722"/>
                    </a:ext>
                  </a:extLst>
                </a:gridCol>
                <a:gridCol w="1545465">
                  <a:extLst>
                    <a:ext uri="{9D8B030D-6E8A-4147-A177-3AD203B41FA5}">
                      <a16:colId xmlns:a16="http://schemas.microsoft.com/office/drawing/2014/main" val="1190061112"/>
                    </a:ext>
                  </a:extLst>
                </a:gridCol>
                <a:gridCol w="1983346">
                  <a:extLst>
                    <a:ext uri="{9D8B030D-6E8A-4147-A177-3AD203B41FA5}">
                      <a16:colId xmlns:a16="http://schemas.microsoft.com/office/drawing/2014/main" val="3469305604"/>
                    </a:ext>
                  </a:extLst>
                </a:gridCol>
                <a:gridCol w="1622738">
                  <a:extLst>
                    <a:ext uri="{9D8B030D-6E8A-4147-A177-3AD203B41FA5}">
                      <a16:colId xmlns:a16="http://schemas.microsoft.com/office/drawing/2014/main" val="3853106642"/>
                    </a:ext>
                  </a:extLst>
                </a:gridCol>
                <a:gridCol w="1828799">
                  <a:extLst>
                    <a:ext uri="{9D8B030D-6E8A-4147-A177-3AD203B41FA5}">
                      <a16:colId xmlns:a16="http://schemas.microsoft.com/office/drawing/2014/main" val="1601472594"/>
                    </a:ext>
                  </a:extLst>
                </a:gridCol>
              </a:tblGrid>
              <a:tr h="571868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Journal Name &amp; Year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Methodology Adapted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Key Findings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Gaps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7051210"/>
                  </a:ext>
                </a:extLst>
              </a:tr>
              <a:tr h="1458042"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Machine Learning &amp; Deep Learning Algorithms for Stroke Prediction (Review)</a:t>
                      </a:r>
                      <a:endParaRPr lang="en-US" sz="1400" b="0" i="0" kern="12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Issaiy</a:t>
                      </a: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Zarei, </a:t>
                      </a:r>
                      <a:r>
                        <a:rPr lang="en-IN" sz="140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Kolahi</a:t>
                      </a: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&amp; Liebeskind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IEEE Access, 2024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of ML/DL preprocessing and models (SMOTE, normalization, DL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Ensemble &amp; DL methods outperform traditional scoring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Lack of transparency and reproducibility in reviewed studies</a:t>
                      </a:r>
                      <a:endParaRPr lang="en-US" sz="1400" b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925414"/>
                  </a:ext>
                </a:extLst>
              </a:tr>
              <a:tr h="1565112"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Novel Intelligent Healthcare System Based on Deep Recurrent Neural Networks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Saeed Mohsen &amp; Ahmed Gomaa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Multimedia Tools &amp; Applications (Springer), 2025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BiLSTM</a:t>
                      </a: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model with data cleaning &amp; imbalance handling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 testing accuracy, precision, recall, and F1-score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Small dataset (n=4,981); possible overfitting</a:t>
                      </a:r>
                      <a:endParaRPr lang="en-IN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83578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3273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4394</TotalTime>
  <Words>3168</Words>
  <Application>Microsoft Office PowerPoint</Application>
  <PresentationFormat>Widescreen</PresentationFormat>
  <Paragraphs>433</Paragraphs>
  <Slides>40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Arial</vt:lpstr>
      <vt:lpstr>Calibri</vt:lpstr>
      <vt:lpstr>Calibri Light</vt:lpstr>
      <vt:lpstr>Cambria Math</vt:lpstr>
      <vt:lpstr>Times New Roman</vt:lpstr>
      <vt:lpstr>Wingdings</vt:lpstr>
      <vt:lpstr>Office Theme</vt:lpstr>
      <vt:lpstr>PowerPoint Presentation</vt:lpstr>
      <vt:lpstr>OUTLINE</vt:lpstr>
      <vt:lpstr>ABSTRACT</vt:lpstr>
      <vt:lpstr>INTRODUCTION</vt:lpstr>
      <vt:lpstr>INTRODUCTION</vt:lpstr>
      <vt:lpstr>INTRODUCTION</vt:lpstr>
      <vt:lpstr>LITERATURE SURVEY</vt:lpstr>
      <vt:lpstr>LITERATURE SURVEY</vt:lpstr>
      <vt:lpstr>LITERATURE SURVEY</vt:lpstr>
      <vt:lpstr>RESEARCH GAPS</vt:lpstr>
      <vt:lpstr>PROBLEM STATEMENT</vt:lpstr>
      <vt:lpstr>OBJECTIVES</vt:lpstr>
      <vt:lpstr>BLOCK DIAGRAM OR FLOW DIAGRAM</vt:lpstr>
      <vt:lpstr>METHODOLOGY</vt:lpstr>
      <vt:lpstr>PowerPoint Presentation</vt:lpstr>
      <vt:lpstr>METHODOLOGY</vt:lpstr>
      <vt:lpstr>                  Framework Used:- Deep Neural Network (DNN) with Transfer Learning</vt:lpstr>
      <vt:lpstr>Implementation</vt:lpstr>
      <vt:lpstr>System Requirements</vt:lpstr>
      <vt:lpstr>Challenges  Vs Overcomes</vt:lpstr>
      <vt:lpstr>Implementation of Frontend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RESULTS &amp; ANALYSIS</vt:lpstr>
      <vt:lpstr>RESULTS &amp; ANALYSIS</vt:lpstr>
      <vt:lpstr>RESULTS &amp; ANALYSIS</vt:lpstr>
      <vt:lpstr>CONCLUSION</vt:lpstr>
      <vt:lpstr>Future Scope</vt:lpstr>
      <vt:lpstr>REFERENCES</vt:lpstr>
      <vt:lpstr>            ACKNOWLEDGEMENTS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INSTRUCTIONS</dc:title>
  <dc:creator>admin</dc:creator>
  <cp:lastModifiedBy>shaik nazeema</cp:lastModifiedBy>
  <cp:revision>127</cp:revision>
  <dcterms:created xsi:type="dcterms:W3CDTF">2023-12-22T11:34:02Z</dcterms:created>
  <dcterms:modified xsi:type="dcterms:W3CDTF">2026-02-06T15:30:57Z</dcterms:modified>
</cp:coreProperties>
</file>

<file path=docProps/thumbnail.jpeg>
</file>